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1"/>
  </p:notesMasterIdLst>
  <p:sldIdLst>
    <p:sldId id="300" r:id="rId2"/>
    <p:sldId id="297" r:id="rId3"/>
    <p:sldId id="286" r:id="rId4"/>
    <p:sldId id="288" r:id="rId5"/>
    <p:sldId id="296" r:id="rId6"/>
    <p:sldId id="301" r:id="rId7"/>
    <p:sldId id="333" r:id="rId8"/>
    <p:sldId id="331" r:id="rId9"/>
    <p:sldId id="330" r:id="rId10"/>
    <p:sldId id="325" r:id="rId11"/>
    <p:sldId id="305" r:id="rId12"/>
    <p:sldId id="306" r:id="rId13"/>
    <p:sldId id="308" r:id="rId14"/>
    <p:sldId id="307" r:id="rId15"/>
    <p:sldId id="309" r:id="rId16"/>
    <p:sldId id="334" r:id="rId17"/>
    <p:sldId id="335" r:id="rId18"/>
    <p:sldId id="310" r:id="rId19"/>
    <p:sldId id="329" r:id="rId20"/>
  </p:sldIdLst>
  <p:sldSz cx="9144000" cy="6858000" type="screen4x3"/>
  <p:notesSz cx="6805613" cy="99441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4" autoAdjust="0"/>
    <p:restoredTop sz="87437" autoAdjust="0"/>
  </p:normalViewPr>
  <p:slideViewPr>
    <p:cSldViewPr>
      <p:cViewPr varScale="1">
        <p:scale>
          <a:sx n="111" d="100"/>
          <a:sy n="111" d="100"/>
        </p:scale>
        <p:origin x="177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48"/>
    </p:cViewPr>
  </p:sorterViewPr>
  <p:notesViewPr>
    <p:cSldViewPr>
      <p:cViewPr varScale="1">
        <p:scale>
          <a:sx n="90" d="100"/>
          <a:sy n="90" d="100"/>
        </p:scale>
        <p:origin x="-3714" y="-114"/>
      </p:cViewPr>
      <p:guideLst>
        <p:guide orient="horz" pos="3131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513-4CFC-B688-8068DA0A96E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2513-4CFC-B688-8068DA0A96E4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2513-4CFC-B688-8068DA0A96E4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2513-4CFC-B688-8068DA0A96E4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2513-4CFC-B688-8068DA0A96E4}"/>
              </c:ext>
            </c:extLst>
          </c:dPt>
          <c:dLbls>
            <c:dLbl>
              <c:idx val="0"/>
              <c:layout>
                <c:manualLayout>
                  <c:x val="-0.20582591110537421"/>
                  <c:y val="0.17329431166236969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/>
                      <a:t>Oil &amp; Gas
29%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513-4CFC-B688-8068DA0A96E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700"/>
                      <a:t>General Industries
27%</a:t>
                    </a:r>
                    <a:endParaRPr lang="en-US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13-4CFC-B688-8068DA0A96E4}"/>
                </c:ext>
              </c:extLst>
            </c:dLbl>
            <c:dLbl>
              <c:idx val="2"/>
              <c:layout>
                <c:manualLayout>
                  <c:x val="9.389406652037352E-2"/>
                  <c:y val="-1.1799874573200473E-2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/>
                      <a:t>Water
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513-4CFC-B688-8068DA0A96E4}"/>
                </c:ext>
              </c:extLst>
            </c:dLbl>
            <c:dLbl>
              <c:idx val="3"/>
              <c:layout>
                <c:manualLayout>
                  <c:x val="0.22815644765715762"/>
                  <c:y val="3.976494088681393E-4"/>
                </c:manualLayout>
              </c:layout>
              <c:tx>
                <c:rich>
                  <a:bodyPr/>
                  <a:lstStyle/>
                  <a:p>
                    <a:r>
                      <a:rPr lang="en-US" sz="700" dirty="0"/>
                      <a:t>Chemical
29%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513-4CFC-B688-8068DA0A96E4}"/>
                </c:ext>
              </c:extLst>
            </c:dLbl>
            <c:dLbl>
              <c:idx val="4"/>
              <c:layout>
                <c:manualLayout>
                  <c:x val="0.1192757626608149"/>
                  <c:y val="0.1589831138364341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513-4CFC-B688-8068DA0A96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/>
                </a:pPr>
                <a:endParaRPr lang="sv-SE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Industry!$A$36:$A$40</c:f>
              <c:strCache>
                <c:ptCount val="5"/>
                <c:pt idx="0">
                  <c:v>Oil &amp; Gas</c:v>
                </c:pt>
                <c:pt idx="1">
                  <c:v>General Industries</c:v>
                </c:pt>
                <c:pt idx="2">
                  <c:v>Water</c:v>
                </c:pt>
                <c:pt idx="3">
                  <c:v>Chemical</c:v>
                </c:pt>
                <c:pt idx="4">
                  <c:v>Power</c:v>
                </c:pt>
              </c:strCache>
            </c:strRef>
          </c:cat>
          <c:val>
            <c:numRef>
              <c:f>Industry!$B$36:$B$40</c:f>
              <c:numCache>
                <c:formatCode>0%</c:formatCode>
                <c:ptCount val="5"/>
                <c:pt idx="0">
                  <c:v>0.28399999999999997</c:v>
                </c:pt>
                <c:pt idx="1">
                  <c:v>0.26200000000000001</c:v>
                </c:pt>
                <c:pt idx="2">
                  <c:v>1.4E-2</c:v>
                </c:pt>
                <c:pt idx="3">
                  <c:v>0.29599999999999999</c:v>
                </c:pt>
                <c:pt idx="4">
                  <c:v>0.14399999999999999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513-4CFC-B688-8068DA0A96E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C401-41E7-8041-EC88F46B228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C401-41E7-8041-EC88F46B2286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C401-41E7-8041-EC88F46B2286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C401-41E7-8041-EC88F46B2286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C401-41E7-8041-EC88F46B2286}"/>
              </c:ext>
            </c:extLst>
          </c:dPt>
          <c:dLbls>
            <c:dLbl>
              <c:idx val="0"/>
              <c:layout>
                <c:manualLayout>
                  <c:x val="-0.21019749580482769"/>
                  <c:y val="0.131996376559124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01-41E7-8041-EC88F46B2286}"/>
                </c:ext>
              </c:extLst>
            </c:dLbl>
            <c:dLbl>
              <c:idx val="1"/>
              <c:layout>
                <c:manualLayout>
                  <c:x val="-9.7375844412891016E-2"/>
                  <c:y val="-0.1369168234501661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01-41E7-8041-EC88F46B2286}"/>
                </c:ext>
              </c:extLst>
            </c:dLbl>
            <c:dLbl>
              <c:idx val="2"/>
              <c:layout>
                <c:manualLayout>
                  <c:x val="0.14198080977582719"/>
                  <c:y val="-5.309734513274336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01-41E7-8041-EC88F46B2286}"/>
                </c:ext>
              </c:extLst>
            </c:dLbl>
            <c:dLbl>
              <c:idx val="3"/>
              <c:layout>
                <c:manualLayout>
                  <c:x val="0.13198158426917947"/>
                  <c:y val="-8.21982207976215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01-41E7-8041-EC88F46B2286}"/>
                </c:ext>
              </c:extLst>
            </c:dLbl>
            <c:dLbl>
              <c:idx val="4"/>
              <c:layout>
                <c:manualLayout>
                  <c:x val="0.14944104642874245"/>
                  <c:y val="5.927892793929288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401-41E7-8041-EC88F46B2286}"/>
                </c:ext>
              </c:extLst>
            </c:dLbl>
            <c:dLbl>
              <c:idx val="5"/>
              <c:layout>
                <c:manualLayout>
                  <c:x val="-5.8164106535863347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401-41E7-8041-EC88F46B2286}"/>
                </c:ext>
              </c:extLst>
            </c:dLbl>
            <c:dLbl>
              <c:idx val="6"/>
              <c:layout>
                <c:manualLayout>
                  <c:x val="0.13227141689256056"/>
                  <c:y val="0.1061946902654867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401-41E7-8041-EC88F46B22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 b="1"/>
                </a:pPr>
                <a:endParaRPr lang="sv-SE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Region!$A$33:$A$39</c:f>
              <c:strCache>
                <c:ptCount val="7"/>
                <c:pt idx="0">
                  <c:v>North America</c:v>
                </c:pt>
                <c:pt idx="1">
                  <c:v>Europe</c:v>
                </c:pt>
                <c:pt idx="2">
                  <c:v>Latin America</c:v>
                </c:pt>
                <c:pt idx="3">
                  <c:v>ME &amp; Africa</c:v>
                </c:pt>
                <c:pt idx="4">
                  <c:v>Non-OECD Asia</c:v>
                </c:pt>
                <c:pt idx="5">
                  <c:v>FSU</c:v>
                </c:pt>
                <c:pt idx="6">
                  <c:v>OECD Asia</c:v>
                </c:pt>
              </c:strCache>
            </c:strRef>
          </c:cat>
          <c:val>
            <c:numRef>
              <c:f>Region!$B$33:$B$39</c:f>
              <c:numCache>
                <c:formatCode>0%</c:formatCode>
                <c:ptCount val="7"/>
                <c:pt idx="0">
                  <c:v>0.33600000000000002</c:v>
                </c:pt>
                <c:pt idx="1">
                  <c:v>0.251</c:v>
                </c:pt>
                <c:pt idx="2">
                  <c:v>3.6999999999999998E-2</c:v>
                </c:pt>
                <c:pt idx="3">
                  <c:v>9.9000000000000005E-2</c:v>
                </c:pt>
                <c:pt idx="4">
                  <c:v>0.13400000000000001</c:v>
                </c:pt>
                <c:pt idx="5">
                  <c:v>2.7E-2</c:v>
                </c:pt>
                <c:pt idx="6">
                  <c:v>0.11600000000000001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401-41E7-8041-EC88F46B228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0-1B8E-46BD-8CAA-C317067D61A1}"/>
              </c:ext>
            </c:extLst>
          </c:dPt>
          <c:dLbls>
            <c:dLbl>
              <c:idx val="0"/>
              <c:layout>
                <c:manualLayout>
                  <c:x val="-0.42581869573995557"/>
                  <c:y val="-0.80212483399734391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bg1"/>
                        </a:solidFill>
                      </a:defRPr>
                    </a:pPr>
                    <a:r>
                      <a:rPr lang="en-US" sz="800" b="1" dirty="0">
                        <a:solidFill>
                          <a:schemeClr val="bg1"/>
                        </a:solidFill>
                      </a:rPr>
                      <a:t>Petro- Chemical 
4%</a:t>
                    </a:r>
                  </a:p>
                </c:rich>
              </c:tx>
              <c:numFmt formatCode="0%" sourceLinked="0"/>
              <c:spPr>
                <a:ln w="9525">
                  <a:noFill/>
                </a:ln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8E-46BD-8CAA-C317067D61A1}"/>
                </c:ext>
              </c:extLst>
            </c:dLbl>
            <c:dLbl>
              <c:idx val="1"/>
              <c:layout>
                <c:manualLayout>
                  <c:x val="8.2414698162729654E-3"/>
                  <c:y val="0.11155378486055777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solidFill>
                          <a:schemeClr val="bg1"/>
                        </a:solidFill>
                      </a:rPr>
                      <a:t>Mining&amp;Metals
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8E-46BD-8CAA-C317067D61A1}"/>
                </c:ext>
              </c:extLst>
            </c:dLbl>
            <c:dLbl>
              <c:idx val="2"/>
              <c:layout>
                <c:manualLayout>
                  <c:x val="-6.7490746349014072E-2"/>
                  <c:y val="-9.214585228639249E-4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solidFill>
                          <a:schemeClr val="bg1"/>
                        </a:solidFill>
                      </a:rPr>
                      <a:t>O&amp;G
2%</a:t>
                    </a:r>
                    <a:endParaRPr lang="en-US" sz="6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8E-46BD-8CAA-C317067D61A1}"/>
                </c:ext>
              </c:extLst>
            </c:dLbl>
            <c:dLbl>
              <c:idx val="3"/>
              <c:layout>
                <c:manualLayout>
                  <c:x val="-4.8396258160037689E-2"/>
                  <c:y val="-3.5063107151446685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solidFill>
                          <a:schemeClr val="bg1"/>
                        </a:solidFill>
                      </a:rPr>
                      <a:t>Power
2%</a:t>
                    </a:r>
                    <a:endParaRPr lang="en-US" sz="6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8E-46BD-8CAA-C317067D61A1}"/>
                </c:ext>
              </c:extLst>
            </c:dLbl>
            <c:dLbl>
              <c:idx val="4"/>
              <c:layout>
                <c:manualLayout>
                  <c:x val="1.0185746012517666E-3"/>
                  <c:y val="-5.9911534962512156E-2"/>
                </c:manualLayout>
              </c:layout>
              <c:tx>
                <c:rich>
                  <a:bodyPr/>
                  <a:lstStyle/>
                  <a:p>
                    <a:r>
                      <a:rPr lang="en-US" sz="800" dirty="0">
                        <a:solidFill>
                          <a:schemeClr val="bg1"/>
                        </a:solidFill>
                      </a:rPr>
                      <a:t>Chem.-Pharma
3%</a:t>
                    </a:r>
                    <a:endParaRPr lang="en-US" sz="8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8E-46BD-8CAA-C317067D61A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8E-46BD-8CAA-C317067D61A1}"/>
                </c:ext>
              </c:extLst>
            </c:dLbl>
            <c:dLbl>
              <c:idx val="6"/>
              <c:layout>
                <c:manualLayout>
                  <c:x val="0.15055892051955044"/>
                  <c:y val="-1.6387991341719735E-3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bg1"/>
                        </a:solidFill>
                      </a:defRPr>
                    </a:pPr>
                    <a:r>
                      <a:rPr lang="en-US" sz="800" b="1" dirty="0">
                        <a:solidFill>
                          <a:schemeClr val="bg1"/>
                        </a:solidFill>
                      </a:rPr>
                      <a:t>GI other
7%</a:t>
                    </a:r>
                  </a:p>
                </c:rich>
              </c:tx>
              <c:numFmt formatCode="0%" sourceLinked="0"/>
              <c:spPr>
                <a:ln w="9525">
                  <a:noFill/>
                </a:ln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B8E-46BD-8CAA-C317067D61A1}"/>
                </c:ext>
              </c:extLst>
            </c:dLbl>
            <c:numFmt formatCode="0%" sourceLinked="0"/>
            <c:spPr>
              <a:ln w="9525">
                <a:noFill/>
              </a:ln>
            </c:spPr>
            <c:txPr>
              <a:bodyPr/>
              <a:lstStyle/>
              <a:p>
                <a:pPr>
                  <a:defRPr sz="800">
                    <a:solidFill>
                      <a:schemeClr val="bg1"/>
                    </a:solidFill>
                  </a:defRPr>
                </a:pPr>
                <a:endParaRPr lang="sv-S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P&amp;P</c:v>
                </c:pt>
                <c:pt idx="1">
                  <c:v>Mining&amp;Metals</c:v>
                </c:pt>
                <c:pt idx="2">
                  <c:v>O&amp;G</c:v>
                </c:pt>
                <c:pt idx="3">
                  <c:v>Power</c:v>
                </c:pt>
                <c:pt idx="4">
                  <c:v>Chem.-Pharma</c:v>
                </c:pt>
                <c:pt idx="5">
                  <c:v>Petro- Chemical </c:v>
                </c:pt>
                <c:pt idx="6">
                  <c:v>GI 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B8E-46BD-8CAA-C317067D6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 marL="0" lvl="1" algn="l" defTabSz="914400" rtl="0" eaLnBrk="1" latinLnBrk="0" hangingPunct="1">
        <a:lnSpc>
          <a:spcPct val="130000"/>
        </a:lnSpc>
        <a:defRPr lang="en-US" sz="1400" b="1" kern="1200">
          <a:solidFill>
            <a:srgbClr val="AB2B25"/>
          </a:solidFill>
          <a:latin typeface="Arial" pitchFamily="34" charset="0"/>
          <a:ea typeface="+mn-ea"/>
          <a:cs typeface="Arial" pitchFamily="34" charset="0"/>
        </a:defRPr>
      </a:pPr>
      <a:endParaRPr lang="sv-SE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sv-S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Sheet1!$C$3:$C$5</c:f>
              <c:strCache>
                <c:ptCount val="3"/>
                <c:pt idx="0">
                  <c:v>Distribution</c:v>
                </c:pt>
                <c:pt idx="1">
                  <c:v>Direct</c:v>
                </c:pt>
                <c:pt idx="2">
                  <c:v>Inter-company</c:v>
                </c:pt>
              </c:strCache>
            </c:strRef>
          </c:cat>
          <c:val>
            <c:numRef>
              <c:f>Sheet1!$D$3:$D$5</c:f>
              <c:numCache>
                <c:formatCode>General</c:formatCode>
                <c:ptCount val="3"/>
                <c:pt idx="0">
                  <c:v>67</c:v>
                </c:pt>
                <c:pt idx="1">
                  <c:v>17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1C-48F4-B94B-8A2E24AA5F9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5A-4F42-A9DB-3E89453C14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5A-4F42-A9DB-3E89453C14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55A-4F42-A9DB-3E89453C14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55A-4F42-A9DB-3E89453C14A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55A-4F42-A9DB-3E89453C14A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55A-4F42-A9DB-3E89453C14A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55A-4F42-A9DB-3E89453C14A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55A-4F42-A9DB-3E89453C14A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55A-4F42-A9DB-3E89453C14A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55A-4F42-A9DB-3E89453C14A9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455A-4F42-A9DB-3E89453C14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'[Chart in Microsoft PowerPoint]Sheet1'!$B$2:$B$12</c:f>
              <c:strCache>
                <c:ptCount val="11"/>
                <c:pt idx="0">
                  <c:v>S.Africa</c:v>
                </c:pt>
                <c:pt idx="1">
                  <c:v>RoW</c:v>
                </c:pt>
                <c:pt idx="2">
                  <c:v>Brazil</c:v>
                </c:pt>
                <c:pt idx="3">
                  <c:v>Indonesia</c:v>
                </c:pt>
                <c:pt idx="4">
                  <c:v>Austria</c:v>
                </c:pt>
                <c:pt idx="5">
                  <c:v>China</c:v>
                </c:pt>
                <c:pt idx="6">
                  <c:v>USA</c:v>
                </c:pt>
                <c:pt idx="7">
                  <c:v>Sweden</c:v>
                </c:pt>
                <c:pt idx="8">
                  <c:v>Finland</c:v>
                </c:pt>
                <c:pt idx="9">
                  <c:v>Singapore</c:v>
                </c:pt>
                <c:pt idx="10">
                  <c:v>Germany</c:v>
                </c:pt>
              </c:strCache>
            </c:strRef>
          </c:cat>
          <c:val>
            <c:numRef>
              <c:f>'[Chart in Microsoft PowerPoint]Sheet1'!$C$2:$C$12</c:f>
              <c:numCache>
                <c:formatCode>0%</c:formatCode>
                <c:ptCount val="11"/>
                <c:pt idx="0">
                  <c:v>2.5600000000000001E-2</c:v>
                </c:pt>
                <c:pt idx="1">
                  <c:v>0.12</c:v>
                </c:pt>
                <c:pt idx="2">
                  <c:v>0.05</c:v>
                </c:pt>
                <c:pt idx="3">
                  <c:v>0.14000000000000001</c:v>
                </c:pt>
                <c:pt idx="4">
                  <c:v>0.04</c:v>
                </c:pt>
                <c:pt idx="5">
                  <c:v>0.04</c:v>
                </c:pt>
                <c:pt idx="6">
                  <c:v>0.02</c:v>
                </c:pt>
                <c:pt idx="7">
                  <c:v>0.24</c:v>
                </c:pt>
                <c:pt idx="8">
                  <c:v>0.02</c:v>
                </c:pt>
                <c:pt idx="9">
                  <c:v>0.27</c:v>
                </c:pt>
                <c:pt idx="1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455A-4F42-A9DB-3E89453C14A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796647343677706"/>
          <c:y val="0.70443815085904871"/>
          <c:w val="0.65896036716378148"/>
          <c:h val="0.219576601330146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EBB8E68F-5E90-4D98-B70B-962E99007FD6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577" tIns="45789" rIns="91577" bIns="457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69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88318018-4ACA-4081-8B3A-E32D194815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88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1pPr>
            <a:lvl2pPr marL="703810" indent="-270696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2pPr>
            <a:lvl3pPr marL="1082786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3pPr>
            <a:lvl4pPr marL="1515899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4pPr>
            <a:lvl5pPr marL="1949014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5pPr>
            <a:lvl6pPr marL="2382128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6pPr>
            <a:lvl7pPr marL="2815243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7pPr>
            <a:lvl8pPr marL="3248356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8pPr>
            <a:lvl9pPr marL="3681471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0CDCFC0-31A3-405B-A7A2-771CD81E605F}" type="slidenum">
              <a:rPr lang="en-GB" altLang="sv-SE" sz="1100" b="0">
                <a:latin typeface="Times New Roman" pitchFamily="18" charset="0"/>
              </a:rPr>
              <a:pPr/>
              <a:t>1</a:t>
            </a:fld>
            <a:endParaRPr lang="en-GB" altLang="sv-SE" sz="1100" b="0"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2950"/>
            <a:ext cx="4943475" cy="37084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206" y="4699846"/>
            <a:ext cx="4991202" cy="4536209"/>
          </a:xfrm>
          <a:noFill/>
        </p:spPr>
        <p:txBody>
          <a:bodyPr lIns="84643" tIns="42321" rIns="84643" bIns="42321"/>
          <a:lstStyle/>
          <a:p>
            <a:pPr eaLnBrk="1" hangingPunct="1">
              <a:buFontTx/>
              <a:buChar char="-"/>
            </a:pPr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2776726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1pPr>
            <a:lvl2pPr marL="703810" indent="-270696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2pPr>
            <a:lvl3pPr marL="1082786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3pPr>
            <a:lvl4pPr marL="1515899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4pPr>
            <a:lvl5pPr marL="1949014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5pPr>
            <a:lvl6pPr marL="2382128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6pPr>
            <a:lvl7pPr marL="2815243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7pPr>
            <a:lvl8pPr marL="3248356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8pPr>
            <a:lvl9pPr marL="3681471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311F0ED-6795-4637-9F8D-0904644DCAAE}" type="slidenum">
              <a:rPr lang="en-GB" altLang="sv-SE" sz="1100" b="0">
                <a:latin typeface="Times New Roman" pitchFamily="18" charset="0"/>
              </a:rPr>
              <a:pPr/>
              <a:t>11</a:t>
            </a:fld>
            <a:endParaRPr lang="en-GB" altLang="sv-SE" sz="1100" b="0">
              <a:latin typeface="Times New Roman" pitchFamily="18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42950"/>
            <a:ext cx="4941888" cy="3708400"/>
          </a:xfrm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776" y="4699846"/>
            <a:ext cx="4988062" cy="453620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5193" tIns="42596" rIns="85193" bIns="42596"/>
          <a:lstStyle/>
          <a:p>
            <a:pPr eaLnBrk="1" hangingPunct="1"/>
            <a:endParaRPr lang="en-GB" altLang="sv-SE" dirty="0">
              <a:latin typeface="Andale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35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1pPr>
            <a:lvl2pPr marL="703810" indent="-270696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2pPr>
            <a:lvl3pPr marL="1082786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3pPr>
            <a:lvl4pPr marL="1515899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4pPr>
            <a:lvl5pPr marL="1949014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5pPr>
            <a:lvl6pPr marL="2382128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6pPr>
            <a:lvl7pPr marL="2815243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7pPr>
            <a:lvl8pPr marL="3248356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8pPr>
            <a:lvl9pPr marL="3681471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D6C5EAE1-B086-41B6-94ED-A2B5757FA159}" type="slidenum">
              <a:rPr lang="en-GB" altLang="sv-SE" sz="1100" b="0">
                <a:latin typeface="Times New Roman" pitchFamily="18" charset="0"/>
              </a:rPr>
              <a:pPr/>
              <a:t>12</a:t>
            </a:fld>
            <a:endParaRPr lang="en-GB" altLang="sv-SE" sz="1100" b="0"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42950"/>
            <a:ext cx="4941888" cy="3708400"/>
          </a:xfrm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776" y="4699846"/>
            <a:ext cx="4988062" cy="453620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5193" tIns="42596" rIns="85193" bIns="42596"/>
          <a:lstStyle/>
          <a:p>
            <a:pPr eaLnBrk="1" hangingPunct="1"/>
            <a:r>
              <a:rPr lang="en-GB" altLang="sv-SE" b="1">
                <a:latin typeface="Verdana" pitchFamily="34" charset="0"/>
              </a:rPr>
              <a:t>ISO 9001</a:t>
            </a:r>
            <a:r>
              <a:rPr lang="en-GB" altLang="sv-SE">
                <a:latin typeface="Verdana" pitchFamily="34" charset="0"/>
              </a:rPr>
              <a:t> </a:t>
            </a:r>
            <a:br>
              <a:rPr lang="en-GB" altLang="sv-SE">
                <a:latin typeface="Verdana" pitchFamily="34" charset="0"/>
              </a:rPr>
            </a:br>
            <a:r>
              <a:rPr lang="en-GB" altLang="sv-SE">
                <a:latin typeface="Verdana" pitchFamily="34" charset="0"/>
              </a:rPr>
              <a:t>Describes our general Quality Assurance system with regard to the design, manufacturing and marketing of valves. </a:t>
            </a:r>
            <a:endParaRPr lang="sv-SE" altLang="sv-SE">
              <a:latin typeface="Verdana" pitchFamily="34" charset="0"/>
            </a:endParaRPr>
          </a:p>
          <a:p>
            <a:pPr eaLnBrk="1" hangingPunct="1"/>
            <a:r>
              <a:rPr lang="en-GB" altLang="sv-SE">
                <a:latin typeface="Verdana" pitchFamily="34" charset="0"/>
              </a:rPr>
              <a:t>We have been certified by Det Norske Veritas since 1994.</a:t>
            </a:r>
            <a:endParaRPr lang="en-GB" altLang="sv-SE" b="1">
              <a:latin typeface="Verdana" pitchFamily="34" charset="0"/>
            </a:endParaRPr>
          </a:p>
          <a:p>
            <a:pPr eaLnBrk="1" hangingPunct="1"/>
            <a:r>
              <a:rPr lang="en-GB" altLang="sv-SE" b="1">
                <a:latin typeface="Verdana" pitchFamily="34" charset="0"/>
              </a:rPr>
              <a:t>PED/CE </a:t>
            </a:r>
            <a:br>
              <a:rPr lang="en-GB" altLang="sv-SE">
                <a:latin typeface="Verdana" pitchFamily="34" charset="0"/>
              </a:rPr>
            </a:br>
            <a:r>
              <a:rPr lang="en-GB" altLang="sv-SE">
                <a:latin typeface="Verdana" pitchFamily="34" charset="0"/>
              </a:rPr>
              <a:t>NAF was the first Swedish valve manufacturer to be certified for module H and H1 (PED) in 2002. </a:t>
            </a:r>
            <a:endParaRPr lang="sv-SE" altLang="sv-SE">
              <a:latin typeface="Verdana" pitchFamily="34" charset="0"/>
            </a:endParaRPr>
          </a:p>
          <a:p>
            <a:pPr eaLnBrk="1" hangingPunct="1"/>
            <a:r>
              <a:rPr lang="en-GB" altLang="sv-SE">
                <a:latin typeface="Verdana" pitchFamily="34" charset="0"/>
              </a:rPr>
              <a:t>This means that we have the right to CE-mark our valves for the most demanding applications. Our Notified Body is Det Norske Veritas.</a:t>
            </a:r>
          </a:p>
          <a:p>
            <a:pPr eaLnBrk="1" hangingPunct="1"/>
            <a:r>
              <a:rPr lang="en-GB" altLang="sv-SE" b="1">
                <a:latin typeface="Verdana" pitchFamily="34" charset="0"/>
              </a:rPr>
              <a:t>SS-EN-729-2</a:t>
            </a:r>
            <a:r>
              <a:rPr lang="en-GB" altLang="sv-SE">
                <a:latin typeface="Verdana" pitchFamily="34" charset="0"/>
              </a:rPr>
              <a:t> </a:t>
            </a:r>
            <a:br>
              <a:rPr lang="en-GB" altLang="sv-SE">
                <a:latin typeface="Verdana" pitchFamily="34" charset="0"/>
              </a:rPr>
            </a:br>
            <a:r>
              <a:rPr lang="en-GB" altLang="sv-SE">
                <a:latin typeface="Verdana" pitchFamily="34" charset="0"/>
              </a:rPr>
              <a:t>To guarantee optimal quality on our welding process we have fully implemented the EN-729-2 standard. </a:t>
            </a:r>
            <a:endParaRPr lang="sv-SE" altLang="sv-SE">
              <a:latin typeface="Verdana" pitchFamily="34" charset="0"/>
            </a:endParaRPr>
          </a:p>
          <a:p>
            <a:pPr eaLnBrk="1" hangingPunct="1"/>
            <a:r>
              <a:rPr lang="en-GB" altLang="sv-SE">
                <a:latin typeface="Verdana" pitchFamily="34" charset="0"/>
              </a:rPr>
              <a:t>The system is externally certified by Det Norske Veritas.</a:t>
            </a:r>
            <a:endParaRPr lang="en-GB" altLang="sv-SE" b="1">
              <a:latin typeface="Verdana" pitchFamily="34" charset="0"/>
            </a:endParaRPr>
          </a:p>
          <a:p>
            <a:pPr eaLnBrk="1" hangingPunct="1"/>
            <a:endParaRPr lang="en-GB" altLang="sv-SE">
              <a:latin typeface="Andale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002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1pPr>
            <a:lvl2pPr marL="703810" indent="-270696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2pPr>
            <a:lvl3pPr marL="1082786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3pPr>
            <a:lvl4pPr marL="1515899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4pPr>
            <a:lvl5pPr marL="1949014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5pPr>
            <a:lvl6pPr marL="2382128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6pPr>
            <a:lvl7pPr marL="2815243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7pPr>
            <a:lvl8pPr marL="3248356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8pPr>
            <a:lvl9pPr marL="3681471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EF6B6C4D-0B7E-48E4-AD68-D60491B283AC}" type="slidenum">
              <a:rPr lang="en-GB" altLang="sv-SE" sz="1100" b="0">
                <a:latin typeface="Times New Roman" pitchFamily="18" charset="0"/>
              </a:rPr>
              <a:pPr/>
              <a:t>13</a:t>
            </a:fld>
            <a:endParaRPr lang="en-GB" altLang="sv-SE" sz="1100" b="0"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027555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1pPr>
            <a:lvl2pPr marL="703810" indent="-270696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2pPr>
            <a:lvl3pPr marL="1082786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3pPr>
            <a:lvl4pPr marL="1515899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4pPr>
            <a:lvl5pPr marL="1949014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5pPr>
            <a:lvl6pPr marL="2382128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6pPr>
            <a:lvl7pPr marL="2815243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7pPr>
            <a:lvl8pPr marL="3248356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8pPr>
            <a:lvl9pPr marL="3681471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6E53AF77-77D8-4E5E-A49B-A91F8DB190D3}" type="slidenum">
              <a:rPr lang="en-GB" altLang="sv-SE" sz="1100" b="0">
                <a:latin typeface="Times New Roman" pitchFamily="18" charset="0"/>
              </a:rPr>
              <a:pPr/>
              <a:t>14</a:t>
            </a:fld>
            <a:endParaRPr lang="en-GB" altLang="sv-SE" sz="1100" b="0">
              <a:latin typeface="Times New Roman" pitchFamily="18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395200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1pPr>
            <a:lvl2pPr marL="703810" indent="-270696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2pPr>
            <a:lvl3pPr marL="1082786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3pPr>
            <a:lvl4pPr marL="1515899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4pPr>
            <a:lvl5pPr marL="1949014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5pPr>
            <a:lvl6pPr marL="2382128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6pPr>
            <a:lvl7pPr marL="2815243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7pPr>
            <a:lvl8pPr marL="3248356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8pPr>
            <a:lvl9pPr marL="3681471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9AA5D39-49CB-448F-A7E8-481E927AA6A3}" type="slidenum">
              <a:rPr lang="en-GB" altLang="sv-SE" sz="1100" b="0">
                <a:latin typeface="Times New Roman" pitchFamily="18" charset="0"/>
              </a:rPr>
              <a:pPr/>
              <a:t>15</a:t>
            </a:fld>
            <a:endParaRPr lang="en-GB" altLang="sv-SE" sz="1100" b="0"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42950"/>
            <a:ext cx="4941888" cy="3708400"/>
          </a:xfrm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776" y="4699846"/>
            <a:ext cx="4988062" cy="453620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5193" tIns="42596" rIns="85193" bIns="42596"/>
          <a:lstStyle/>
          <a:p>
            <a:pPr eaLnBrk="1" hangingPunct="1"/>
            <a:endParaRPr lang="sv-SE" altLang="sv-SE" dirty="0">
              <a:latin typeface="Andale Sans" pitchFamily="34" charset="0"/>
            </a:endParaRPr>
          </a:p>
          <a:p>
            <a:pPr eaLnBrk="1" hangingPunct="1"/>
            <a:endParaRPr lang="en-GB" altLang="sv-SE" dirty="0">
              <a:latin typeface="Andale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597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3637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266" indent="-177266" defTabSz="945421">
              <a:buFont typeface="Arial" pitchFamily="34" charset="0"/>
              <a:buChar char="•"/>
              <a:defRPr/>
            </a:pPr>
            <a:endParaRPr lang="sv-SE" sz="21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77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73637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266" indent="-177266" defTabSz="945421">
              <a:buFont typeface="Arial" pitchFamily="34" charset="0"/>
              <a:buChar char="•"/>
              <a:defRPr/>
            </a:pPr>
            <a:endParaRPr lang="sv-SE" sz="2100" i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49195-E685-4A1F-B1BA-9126AC7E46E0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58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1pPr>
            <a:lvl2pPr marL="703810" indent="-270696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2pPr>
            <a:lvl3pPr marL="1082786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3pPr>
            <a:lvl4pPr marL="1515899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4pPr>
            <a:lvl5pPr marL="1949014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5pPr>
            <a:lvl6pPr marL="2382128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6pPr>
            <a:lvl7pPr marL="2815243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7pPr>
            <a:lvl8pPr marL="3248356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8pPr>
            <a:lvl9pPr marL="3681471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F04BF8A-E9B9-4211-8EBF-5EB1E75AEED8}" type="slidenum">
              <a:rPr lang="en-GB" altLang="sv-SE" sz="1100" b="0">
                <a:latin typeface="Times New Roman" pitchFamily="18" charset="0"/>
              </a:rPr>
              <a:pPr/>
              <a:t>18</a:t>
            </a:fld>
            <a:endParaRPr lang="en-GB" altLang="sv-SE" sz="1100" b="0">
              <a:latin typeface="Times New Roman" pitchFamily="18" charset="0"/>
            </a:endParaRPr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934167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1pPr>
            <a:lvl2pPr marL="703810" indent="-270696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2pPr>
            <a:lvl3pPr marL="1082786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3pPr>
            <a:lvl4pPr marL="1515899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4pPr>
            <a:lvl5pPr marL="1949014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5pPr>
            <a:lvl6pPr marL="2382128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6pPr>
            <a:lvl7pPr marL="2815243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7pPr>
            <a:lvl8pPr marL="3248356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8pPr>
            <a:lvl9pPr marL="3681471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F04BF8A-E9B9-4211-8EBF-5EB1E75AEED8}" type="slidenum">
              <a:rPr lang="en-GB" altLang="sv-SE" sz="1100" b="0">
                <a:latin typeface="Times New Roman" pitchFamily="18" charset="0"/>
              </a:rPr>
              <a:pPr/>
              <a:t>19</a:t>
            </a:fld>
            <a:endParaRPr lang="en-GB" altLang="sv-SE" sz="1100" b="0">
              <a:latin typeface="Times New Roman" pitchFamily="18" charset="0"/>
            </a:endParaRPr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278848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18018-4ACA-4081-8B3A-E32D194815D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2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" y="4646907"/>
            <a:ext cx="6805612" cy="52199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A433D-0187-45B2-89E7-F039C60BF0A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50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A433D-0187-45B2-89E7-F039C60BF0A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181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1pPr>
            <a:lvl2pPr marL="703810" indent="-270696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2pPr>
            <a:lvl3pPr marL="1082786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3pPr>
            <a:lvl4pPr marL="1515899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4pPr>
            <a:lvl5pPr marL="1949014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5pPr>
            <a:lvl6pPr marL="2382128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6pPr>
            <a:lvl7pPr marL="2815243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7pPr>
            <a:lvl8pPr marL="3248356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8pPr>
            <a:lvl9pPr marL="3681471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025E73E-D581-48A3-84F5-B2533EFA06B0}" type="slidenum">
              <a:rPr lang="en-GB" altLang="sv-SE" sz="1100" b="0">
                <a:latin typeface="Times New Roman" pitchFamily="18" charset="0"/>
              </a:rPr>
              <a:pPr/>
              <a:t>6</a:t>
            </a:fld>
            <a:endParaRPr lang="en-GB" altLang="sv-SE" sz="1100" b="0"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sv-SE" dirty="0"/>
          </a:p>
        </p:txBody>
      </p:sp>
    </p:spTree>
    <p:extLst>
      <p:ext uri="{BB962C8B-B14F-4D97-AF65-F5344CB8AC3E}">
        <p14:creationId xmlns:p14="http://schemas.microsoft.com/office/powerpoint/2010/main" val="3739083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18018-4ACA-4081-8B3A-E32D194815D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25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" y="4646907"/>
            <a:ext cx="6805612" cy="52199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A433D-0187-45B2-89E7-F039C60BF0A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773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18018-4ACA-4081-8B3A-E32D194815D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85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1pPr>
            <a:lvl2pPr marL="703810" indent="-270696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2pPr>
            <a:lvl3pPr marL="1082786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3pPr>
            <a:lvl4pPr marL="1515899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4pPr>
            <a:lvl5pPr marL="1949014" indent="-216557" defTabSz="885779">
              <a:defRPr sz="1900" b="1">
                <a:solidFill>
                  <a:schemeClr val="tx1"/>
                </a:solidFill>
                <a:latin typeface="Verdana" pitchFamily="34" charset="0"/>
              </a:defRPr>
            </a:lvl5pPr>
            <a:lvl6pPr marL="2382128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6pPr>
            <a:lvl7pPr marL="2815243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7pPr>
            <a:lvl8pPr marL="3248356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8pPr>
            <a:lvl9pPr marL="3681471" indent="-216557" defTabSz="885779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19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30C93E4-9462-4BE4-84FB-2B71B4140DE8}" type="slidenum">
              <a:rPr lang="en-GB" altLang="sv-SE" sz="1100" b="0">
                <a:latin typeface="Times New Roman" pitchFamily="18" charset="0"/>
              </a:rPr>
              <a:pPr/>
              <a:t>10</a:t>
            </a:fld>
            <a:endParaRPr lang="en-GB" altLang="sv-SE" sz="1100" b="0"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756694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gif"/><Relationship Id="rId4" Type="http://schemas.openxmlformats.org/officeDocument/2006/relationships/image" Target="../media/image2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5D60-67DC-4948-8A0C-135599CE7D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4" descr="bgnd-2-red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pic>
        <p:nvPicPr>
          <p:cNvPr id="8" name="Picture 7" descr="ppt-2_footer.pn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>
          <a:xfrm>
            <a:off x="0" y="6391564"/>
            <a:ext cx="9144000" cy="466436"/>
          </a:xfrm>
          <a:prstGeom prst="rect">
            <a:avLst/>
          </a:prstGeom>
        </p:spPr>
      </p:pic>
      <p:pic>
        <p:nvPicPr>
          <p:cNvPr id="9" name="Picture 8" descr="ppt-2_header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0" y="1"/>
            <a:ext cx="9144000" cy="838200"/>
          </a:xfrm>
          <a:prstGeom prst="rect">
            <a:avLst/>
          </a:prstGeom>
        </p:spPr>
      </p:pic>
      <p:pic>
        <p:nvPicPr>
          <p:cNvPr id="10" name="Picture 9" descr="FlowserveLogo-red copy.gif"/>
          <p:cNvPicPr>
            <a:picLocks noChangeAspect="1"/>
          </p:cNvPicPr>
          <p:nvPr userDrawn="1"/>
        </p:nvPicPr>
        <p:blipFill>
          <a:blip r:embed="rId5" cstate="email"/>
          <a:stretch>
            <a:fillRect/>
          </a:stretch>
        </p:blipFill>
        <p:spPr>
          <a:xfrm>
            <a:off x="228600" y="152400"/>
            <a:ext cx="1066800" cy="393329"/>
          </a:xfrm>
          <a:prstGeom prst="rect">
            <a:avLst/>
          </a:prstGeom>
        </p:spPr>
      </p:pic>
      <p:pic>
        <p:nvPicPr>
          <p:cNvPr id="11" name="Picture 10" descr="eim_logo_red.gif"/>
          <p:cNvPicPr>
            <a:picLocks noChangeAspect="1"/>
          </p:cNvPicPr>
          <p:nvPr userDrawn="1"/>
        </p:nvPicPr>
        <p:blipFill>
          <a:blip r:embed="rId6" cstate="email"/>
          <a:stretch>
            <a:fillRect/>
          </a:stretch>
        </p:blipFill>
        <p:spPr>
          <a:xfrm>
            <a:off x="228600" y="6691317"/>
            <a:ext cx="937889" cy="1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26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9B3A-6BF9-4621-B2C3-D24259D1259A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5D60-67DC-4948-8A0C-135599CE7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65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9B3A-6BF9-4621-B2C3-D24259D1259A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5D60-67DC-4948-8A0C-135599CE7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6005169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AD_Blank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5771_Flowserve_Master_CAD1.png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" y="0"/>
            <a:ext cx="9144095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72824" y="6663213"/>
            <a:ext cx="230397" cy="162643"/>
          </a:xfrm>
          <a:prstGeom prst="rect">
            <a:avLst/>
          </a:prstGeom>
        </p:spPr>
        <p:txBody>
          <a:bodyPr/>
          <a:lstStyle>
            <a:lvl1pPr algn="ctr">
              <a:defRPr sz="600">
                <a:solidFill>
                  <a:schemeClr val="bg1"/>
                </a:solidFill>
              </a:defRPr>
            </a:lvl1pPr>
          </a:lstStyle>
          <a:p>
            <a:fld id="{2A81469F-7BE5-40CC-A8A5-544B599D7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90"/>
          <p:cNvSpPr/>
          <p:nvPr userDrawn="1"/>
        </p:nvSpPr>
        <p:spPr>
          <a:xfrm>
            <a:off x="8760669" y="6614871"/>
            <a:ext cx="240796" cy="267247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766794" y="6663213"/>
            <a:ext cx="230397" cy="162643"/>
          </a:xfrm>
          <a:prstGeom prst="rect">
            <a:avLst/>
          </a:prstGeom>
        </p:spPr>
        <p:txBody>
          <a:bodyPr lIns="34299" tIns="17149" rIns="34299" bIns="17149"/>
          <a:lstStyle>
            <a:defPPr>
              <a:defRPr lang="en-US"/>
            </a:defPPr>
            <a:lvl1pPr marL="0" algn="ctr" defTabSz="914400" rtl="0" eaLnBrk="1" latinLnBrk="0" hangingPunct="1"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81469F-7BE5-40CC-A8A5-544B599D7AD9}" type="slidenum">
              <a:rPr lang="en-US" sz="1125" smtClean="0"/>
              <a:pPr/>
              <a:t>‹#›</a:t>
            </a:fld>
            <a:endParaRPr lang="en-US" sz="1125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00" y="469560"/>
            <a:ext cx="1162100" cy="49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093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5D60-67DC-4948-8A0C-135599CE7D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pt-2_footer.pn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0" y="6391564"/>
            <a:ext cx="9144000" cy="466436"/>
          </a:xfrm>
          <a:prstGeom prst="rect">
            <a:avLst/>
          </a:prstGeom>
        </p:spPr>
      </p:pic>
      <p:pic>
        <p:nvPicPr>
          <p:cNvPr id="8" name="Picture 7" descr="ppt-2_header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1"/>
            <a:ext cx="9144000" cy="838200"/>
          </a:xfrm>
          <a:prstGeom prst="rect">
            <a:avLst/>
          </a:prstGeom>
        </p:spPr>
      </p:pic>
      <p:pic>
        <p:nvPicPr>
          <p:cNvPr id="9" name="Picture 8" descr="FlowserveLogo-red copy.gif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228600" y="152400"/>
            <a:ext cx="1066800" cy="393329"/>
          </a:xfrm>
          <a:prstGeom prst="rect">
            <a:avLst/>
          </a:prstGeom>
        </p:spPr>
      </p:pic>
      <p:pic>
        <p:nvPicPr>
          <p:cNvPr id="10" name="Picture 9" descr="eim_logo_red.gif"/>
          <p:cNvPicPr>
            <a:picLocks noChangeAspect="1"/>
          </p:cNvPicPr>
          <p:nvPr userDrawn="1"/>
        </p:nvPicPr>
        <p:blipFill>
          <a:blip r:embed="rId5" cstate="email"/>
          <a:stretch>
            <a:fillRect/>
          </a:stretch>
        </p:blipFill>
        <p:spPr>
          <a:xfrm>
            <a:off x="228600" y="6691317"/>
            <a:ext cx="937889" cy="1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6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9B3A-6BF9-4621-B2C3-D24259D1259A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5D60-67DC-4948-8A0C-135599CE7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8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9B3A-6BF9-4621-B2C3-D24259D1259A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5D60-67DC-4948-8A0C-135599CE7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7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9B3A-6BF9-4621-B2C3-D24259D1259A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5D60-67DC-4948-8A0C-135599CE7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7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9B3A-6BF9-4621-B2C3-D24259D1259A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5D60-67DC-4948-8A0C-135599CE7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37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9B3A-6BF9-4621-B2C3-D24259D1259A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5D60-67DC-4948-8A0C-135599CE7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89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9B3A-6BF9-4621-B2C3-D24259D1259A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5D60-67DC-4948-8A0C-135599CE7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3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9B3A-6BF9-4621-B2C3-D24259D1259A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5D60-67DC-4948-8A0C-135599CE7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7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99B3A-6BF9-4621-B2C3-D24259D1259A}" type="datetimeFigureOut">
              <a:rPr lang="en-US" smtClean="0"/>
              <a:pPr/>
              <a:t>6/13/2019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B5D60-67DC-4948-8A0C-135599CE7D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pt-2_header.png"/>
          <p:cNvPicPr>
            <a:picLocks noChangeAspect="1"/>
          </p:cNvPicPr>
          <p:nvPr userDrawn="1"/>
        </p:nvPicPr>
        <p:blipFill>
          <a:blip r:embed="rId15" cstate="email"/>
          <a:stretch>
            <a:fillRect/>
          </a:stretch>
        </p:blipFill>
        <p:spPr>
          <a:xfrm>
            <a:off x="0" y="1"/>
            <a:ext cx="9144000" cy="838200"/>
          </a:xfrm>
          <a:prstGeom prst="rect">
            <a:avLst/>
          </a:prstGeom>
        </p:spPr>
      </p:pic>
      <p:pic>
        <p:nvPicPr>
          <p:cNvPr id="8" name="Picture 7" descr="FlowserveLogo-red copy.gif"/>
          <p:cNvPicPr>
            <a:picLocks noChangeAspect="1"/>
          </p:cNvPicPr>
          <p:nvPr userDrawn="1"/>
        </p:nvPicPr>
        <p:blipFill>
          <a:blip r:embed="rId16" cstate="email"/>
          <a:stretch>
            <a:fillRect/>
          </a:stretch>
        </p:blipFill>
        <p:spPr>
          <a:xfrm>
            <a:off x="228600" y="152400"/>
            <a:ext cx="1066800" cy="393329"/>
          </a:xfrm>
          <a:prstGeom prst="rect">
            <a:avLst/>
          </a:prstGeom>
        </p:spPr>
      </p:pic>
      <p:pic>
        <p:nvPicPr>
          <p:cNvPr id="9" name="Picture 8" descr="ppt-2_footer.png"/>
          <p:cNvPicPr>
            <a:picLocks noChangeAspect="1"/>
          </p:cNvPicPr>
          <p:nvPr userDrawn="1"/>
        </p:nvPicPr>
        <p:blipFill>
          <a:blip r:embed="rId17" cstate="email"/>
          <a:srcRect/>
          <a:stretch>
            <a:fillRect/>
          </a:stretch>
        </p:blipFill>
        <p:spPr>
          <a:xfrm>
            <a:off x="0" y="6391564"/>
            <a:ext cx="9144000" cy="466436"/>
          </a:xfrm>
          <a:prstGeom prst="rect">
            <a:avLst/>
          </a:prstGeom>
        </p:spPr>
      </p:pic>
      <p:pic>
        <p:nvPicPr>
          <p:cNvPr id="10" name="Picture 9" descr="eim_logo_red.gif"/>
          <p:cNvPicPr>
            <a:picLocks noChangeAspect="1"/>
          </p:cNvPicPr>
          <p:nvPr userDrawn="1"/>
        </p:nvPicPr>
        <p:blipFill>
          <a:blip r:embed="rId18" cstate="email"/>
          <a:stretch>
            <a:fillRect/>
          </a:stretch>
        </p:blipFill>
        <p:spPr>
          <a:xfrm>
            <a:off x="228600" y="6691317"/>
            <a:ext cx="937889" cy="1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hyperlink" Target="NAF%20S&#196;KERHETSVENTILER.odp" TargetMode="External"/><Relationship Id="rId3" Type="http://schemas.openxmlformats.org/officeDocument/2006/relationships/hyperlink" Target="NAF%20KERAM.odp" TargetMode="External"/><Relationship Id="rId7" Type="http://schemas.openxmlformats.org/officeDocument/2006/relationships/hyperlink" Target="NAF%20NAVAL.odp" TargetMode="Externa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hyperlink" Target="NAF%20Kilslid.odp" TargetMode="External"/><Relationship Id="rId5" Type="http://schemas.openxmlformats.org/officeDocument/2006/relationships/hyperlink" Target="NAF%20TRIBALL.odp" TargetMode="External"/><Relationship Id="rId15" Type="http://schemas.openxmlformats.org/officeDocument/2006/relationships/image" Target="../media/image51.jpe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hyperlink" Target="NAF%20CHECK.odp" TargetMode="External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hyperlink" Target="http://www.timber.asdo.com/index.html" TargetMode="External"/><Relationship Id="rId26" Type="http://schemas.openxmlformats.org/officeDocument/2006/relationships/image" Target="../media/image67.png"/><Relationship Id="rId39" Type="http://schemas.openxmlformats.org/officeDocument/2006/relationships/image" Target="../media/image73.png"/><Relationship Id="rId21" Type="http://schemas.openxmlformats.org/officeDocument/2006/relationships/image" Target="../media/image64.png"/><Relationship Id="rId34" Type="http://schemas.openxmlformats.org/officeDocument/2006/relationships/hyperlink" Target="http://www.theodora.com/maps/australia_maps.html" TargetMode="External"/><Relationship Id="rId42" Type="http://schemas.openxmlformats.org/officeDocument/2006/relationships/image" Target="../media/image76.png"/><Relationship Id="rId47" Type="http://schemas.openxmlformats.org/officeDocument/2006/relationships/image" Target="../media/image81.png"/><Relationship Id="rId50" Type="http://schemas.openxmlformats.org/officeDocument/2006/relationships/image" Target="../media/image84.png"/><Relationship Id="rId55" Type="http://schemas.openxmlformats.org/officeDocument/2006/relationships/image" Target="../media/image89.jpeg"/><Relationship Id="rId7" Type="http://schemas.openxmlformats.org/officeDocument/2006/relationships/image" Target="../media/image57.png"/><Relationship Id="rId12" Type="http://schemas.openxmlformats.org/officeDocument/2006/relationships/hyperlink" Target="http://www.holmenpaper.com/index.asp?lang=en" TargetMode="External"/><Relationship Id="rId17" Type="http://schemas.openxmlformats.org/officeDocument/2006/relationships/image" Target="../media/image62.png"/><Relationship Id="rId25" Type="http://schemas.openxmlformats.org/officeDocument/2006/relationships/hyperlink" Target="http://www.suzano.com.br/index.cfm?fuseaction=home&amp;subaction=home" TargetMode="External"/><Relationship Id="rId33" Type="http://schemas.openxmlformats.org/officeDocument/2006/relationships/image" Target="../media/image69.png"/><Relationship Id="rId38" Type="http://schemas.openxmlformats.org/officeDocument/2006/relationships/image" Target="../media/image72.png"/><Relationship Id="rId46" Type="http://schemas.openxmlformats.org/officeDocument/2006/relationships/image" Target="../media/image80.png"/><Relationship Id="rId59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www.munksjo.se/" TargetMode="External"/><Relationship Id="rId20" Type="http://schemas.openxmlformats.org/officeDocument/2006/relationships/hyperlink" Target="http://www.sca.se/index.asp" TargetMode="External"/><Relationship Id="rId29" Type="http://schemas.openxmlformats.org/officeDocument/2006/relationships/image" Target="../media/image53.png"/><Relationship Id="rId41" Type="http://schemas.openxmlformats.org/officeDocument/2006/relationships/image" Target="../media/image75.png"/><Relationship Id="rId54" Type="http://schemas.openxmlformats.org/officeDocument/2006/relationships/image" Target="../media/image8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24" Type="http://schemas.openxmlformats.org/officeDocument/2006/relationships/image" Target="../media/image66.jpeg"/><Relationship Id="rId32" Type="http://schemas.openxmlformats.org/officeDocument/2006/relationships/hyperlink" Target="http://www.theodora.com/maps/argentina_map.html" TargetMode="External"/><Relationship Id="rId37" Type="http://schemas.openxmlformats.org/officeDocument/2006/relationships/image" Target="../media/image71.png"/><Relationship Id="rId40" Type="http://schemas.openxmlformats.org/officeDocument/2006/relationships/image" Target="../media/image74.png"/><Relationship Id="rId45" Type="http://schemas.openxmlformats.org/officeDocument/2006/relationships/image" Target="../media/image79.png"/><Relationship Id="rId53" Type="http://schemas.openxmlformats.org/officeDocument/2006/relationships/image" Target="../media/image87.png"/><Relationship Id="rId58" Type="http://schemas.openxmlformats.org/officeDocument/2006/relationships/image" Target="../media/image92.png"/><Relationship Id="rId5" Type="http://schemas.openxmlformats.org/officeDocument/2006/relationships/hyperlink" Target="http://www.theodora.com/maps/china_map.html" TargetMode="External"/><Relationship Id="rId15" Type="http://schemas.openxmlformats.org/officeDocument/2006/relationships/image" Target="../media/image61.png"/><Relationship Id="rId23" Type="http://schemas.openxmlformats.org/officeDocument/2006/relationships/hyperlink" Target="http://www.sappi.com/" TargetMode="External"/><Relationship Id="rId28" Type="http://schemas.openxmlformats.org/officeDocument/2006/relationships/oleObject" Target="../embeddings/oleObject1.bin"/><Relationship Id="rId36" Type="http://schemas.openxmlformats.org/officeDocument/2006/relationships/hyperlink" Target="http://www.theodora.com/maps/austria_map.html" TargetMode="External"/><Relationship Id="rId49" Type="http://schemas.openxmlformats.org/officeDocument/2006/relationships/image" Target="../media/image83.png"/><Relationship Id="rId57" Type="http://schemas.openxmlformats.org/officeDocument/2006/relationships/image" Target="../media/image91.png"/><Relationship Id="rId10" Type="http://schemas.openxmlformats.org/officeDocument/2006/relationships/hyperlink" Target="http://www.preem.se/startsida.asp" TargetMode="External"/><Relationship Id="rId19" Type="http://schemas.openxmlformats.org/officeDocument/2006/relationships/image" Target="../media/image63.png"/><Relationship Id="rId31" Type="http://schemas.openxmlformats.org/officeDocument/2006/relationships/image" Target="../media/image54.png"/><Relationship Id="rId44" Type="http://schemas.openxmlformats.org/officeDocument/2006/relationships/image" Target="../media/image78.png"/><Relationship Id="rId52" Type="http://schemas.openxmlformats.org/officeDocument/2006/relationships/image" Target="../media/image86.png"/><Relationship Id="rId60" Type="http://schemas.openxmlformats.org/officeDocument/2006/relationships/image" Target="../media/image94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4" Type="http://schemas.openxmlformats.org/officeDocument/2006/relationships/hyperlink" Target="http://www.m-real.com/v2/main/main.asp" TargetMode="External"/><Relationship Id="rId22" Type="http://schemas.openxmlformats.org/officeDocument/2006/relationships/image" Target="../media/image65.png"/><Relationship Id="rId27" Type="http://schemas.openxmlformats.org/officeDocument/2006/relationships/image" Target="../media/image68.png"/><Relationship Id="rId30" Type="http://schemas.openxmlformats.org/officeDocument/2006/relationships/oleObject" Target="../embeddings/oleObject2.bin"/><Relationship Id="rId35" Type="http://schemas.openxmlformats.org/officeDocument/2006/relationships/image" Target="../media/image70.png"/><Relationship Id="rId43" Type="http://schemas.openxmlformats.org/officeDocument/2006/relationships/image" Target="../media/image77.png"/><Relationship Id="rId48" Type="http://schemas.openxmlformats.org/officeDocument/2006/relationships/image" Target="../media/image82.png"/><Relationship Id="rId56" Type="http://schemas.openxmlformats.org/officeDocument/2006/relationships/image" Target="../media/image90.png"/><Relationship Id="rId8" Type="http://schemas.openxmlformats.org/officeDocument/2006/relationships/hyperlink" Target="file:///C:\" TargetMode="External"/><Relationship Id="rId51" Type="http://schemas.openxmlformats.org/officeDocument/2006/relationships/image" Target="../media/image85.png"/><Relationship Id="rId3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8458200" y="6629400"/>
            <a:ext cx="685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SzTx/>
            </a:pPr>
            <a:r>
              <a:rPr lang="sv-SE" altLang="sv-SE" sz="800" b="0">
                <a:solidFill>
                  <a:schemeClr val="bg1"/>
                </a:solidFill>
                <a:latin typeface="Andale Sans" pitchFamily="34" charset="0"/>
              </a:rPr>
              <a:t>SP1-S-1.1</a:t>
            </a:r>
          </a:p>
        </p:txBody>
      </p:sp>
      <p:pic>
        <p:nvPicPr>
          <p:cNvPr id="2052" name="Picture 4" descr="flowservelogona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4716463" cy="305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541564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8" t="32765" r="15739" b="7131"/>
          <a:stretch/>
        </p:blipFill>
        <p:spPr bwMode="auto">
          <a:xfrm>
            <a:off x="685800" y="1524000"/>
            <a:ext cx="8207145" cy="482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PLundqvist\AppData\Local\Microsoft\Windows\Temporary Internet Files\Content.IE5\NK4K81C8\MC900432586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661" y="4572000"/>
            <a:ext cx="539477" cy="53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8477" y="1893844"/>
            <a:ext cx="1930179" cy="800219"/>
          </a:xfrm>
          <a:prstGeom prst="flowChartProcess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NAF </a:t>
            </a:r>
            <a:r>
              <a:rPr lang="sv-S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 Office:</a:t>
            </a:r>
          </a:p>
          <a:p>
            <a:pPr algn="ctr"/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Linköping, Sweden</a:t>
            </a:r>
          </a:p>
          <a:p>
            <a:pPr algn="ctr"/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R&amp;D, </a:t>
            </a:r>
            <a:r>
              <a:rPr lang="sv-SE" sz="1000" dirty="0" err="1"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000" dirty="0" err="1">
                <a:latin typeface="Arial" panose="020B0604020202020204" pitchFamily="34" charset="0"/>
                <a:cs typeface="Arial" panose="020B0604020202020204" pitchFamily="34" charset="0"/>
              </a:rPr>
              <a:t>Mfg</a:t>
            </a:r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, Automation, QRC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05100" y="4141113"/>
            <a:ext cx="1676400" cy="430887"/>
          </a:xfrm>
          <a:prstGeom prst="flowChartProcess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</a:rPr>
              <a:t>Três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Lagoas</a:t>
            </a:r>
            <a:r>
              <a:rPr lang="en-US" sz="1200" b="1" dirty="0">
                <a:solidFill>
                  <a:schemeClr val="bg1"/>
                </a:solidFill>
              </a:rPr>
              <a:t>,</a:t>
            </a:r>
            <a:r>
              <a:rPr lang="en-US" sz="1200" dirty="0"/>
              <a:t> </a:t>
            </a:r>
            <a:r>
              <a:rPr lang="en-US" sz="1200" b="1" dirty="0"/>
              <a:t>Brazil</a:t>
            </a:r>
            <a:r>
              <a:rPr lang="en-US" sz="1200" dirty="0"/>
              <a:t> </a:t>
            </a:r>
          </a:p>
          <a:p>
            <a:pPr algn="ctr"/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QRC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95615" y="2809914"/>
            <a:ext cx="1330462" cy="584775"/>
          </a:xfrm>
          <a:prstGeom prst="flowChartProcess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Suzhou, China</a:t>
            </a:r>
          </a:p>
          <a:p>
            <a:pPr algn="ctr"/>
            <a:r>
              <a:rPr lang="sv-SE" sz="1000" dirty="0" err="1">
                <a:latin typeface="Arial" panose="020B0604020202020204" pitchFamily="34" charset="0"/>
                <a:cs typeface="Arial" panose="020B0604020202020204" pitchFamily="34" charset="0"/>
              </a:rPr>
              <a:t>Mfg</a:t>
            </a:r>
            <a:r>
              <a:rPr lang="sv-SE" sz="1000" dirty="0">
                <a:latin typeface="Arial" panose="020B0604020202020204" pitchFamily="34" charset="0"/>
                <a:cs typeface="Arial" panose="020B0604020202020204" pitchFamily="34" charset="0"/>
              </a:rPr>
              <a:t>, Automation, QRC</a:t>
            </a:r>
          </a:p>
        </p:txBody>
      </p:sp>
      <p:pic>
        <p:nvPicPr>
          <p:cNvPr id="21" name="Picture 3" descr="C:\Users\PLundqvist\AppData\Local\Microsoft\Windows\Temporary Internet Files\Content.IE5\NK4K81C8\MC900432586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801" y="2540175"/>
            <a:ext cx="539477" cy="53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PLundqvist\AppData\Local\Microsoft\Windows\Temporary Internet Files\Content.IE5\NK4K81C8\MC900432586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96418"/>
            <a:ext cx="539477" cy="53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3"/>
          <p:cNvSpPr txBox="1">
            <a:spLocks/>
          </p:cNvSpPr>
          <p:nvPr/>
        </p:nvSpPr>
        <p:spPr bwMode="auto">
          <a:xfrm>
            <a:off x="381000" y="667034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altLang="en-US" sz="3600" b="1" dirty="0">
                <a:latin typeface="Arial" pitchFamily="34" charset="0"/>
                <a:ea typeface="+mn-ea"/>
                <a:cs typeface="Arial" pitchFamily="34" charset="0"/>
              </a:rPr>
              <a:t>Global </a:t>
            </a:r>
            <a:r>
              <a:rPr lang="sv-SE" altLang="en-US" sz="3600" b="1" dirty="0" err="1">
                <a:latin typeface="Arial" pitchFamily="34" charset="0"/>
                <a:ea typeface="+mn-ea"/>
                <a:cs typeface="Arial" pitchFamily="34" charset="0"/>
              </a:rPr>
              <a:t>Presence</a:t>
            </a:r>
            <a:endParaRPr lang="sv-SE" altLang="en-US" sz="36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981" y="5111477"/>
            <a:ext cx="2819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 sells to representatives and distributors in &gt;30 countries</a:t>
            </a:r>
          </a:p>
        </p:txBody>
      </p:sp>
    </p:spTree>
    <p:extLst>
      <p:ext uri="{BB962C8B-B14F-4D97-AF65-F5344CB8AC3E}">
        <p14:creationId xmlns:p14="http://schemas.microsoft.com/office/powerpoint/2010/main" val="2133220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5" descr="Naf_lab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92600"/>
            <a:ext cx="239712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2819400" y="2438400"/>
            <a:ext cx="3200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Product quality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Product selection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v-SE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sv-SE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elivery</a:t>
            </a:r>
            <a:r>
              <a:rPr lang="sv-SE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altLang="sv-SE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endParaRPr lang="en-GB" altLang="sv-SE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Documentation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sv-SE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GB" altLang="sv-SE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1" name="Line 22"/>
          <p:cNvSpPr>
            <a:spLocks noChangeShapeType="1"/>
          </p:cNvSpPr>
          <p:nvPr/>
        </p:nvSpPr>
        <p:spPr bwMode="auto">
          <a:xfrm>
            <a:off x="7380288" y="4419600"/>
            <a:ext cx="0" cy="914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sv-SE"/>
          </a:p>
        </p:txBody>
      </p:sp>
      <p:sp>
        <p:nvSpPr>
          <p:cNvPr id="14342" name="Rectangle 24"/>
          <p:cNvSpPr>
            <a:spLocks noChangeArrowheads="1"/>
          </p:cNvSpPr>
          <p:nvPr/>
        </p:nvSpPr>
        <p:spPr bwMode="auto">
          <a:xfrm>
            <a:off x="581025" y="1438275"/>
            <a:ext cx="7086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GB" altLang="sv-SE" sz="1800" b="0" i="1" dirty="0">
                <a:latin typeface="Arial" panose="020B0604020202020204" pitchFamily="34" charset="0"/>
                <a:cs typeface="Arial" panose="020B0604020202020204" pitchFamily="34" charset="0"/>
              </a:rPr>
              <a:t>"NAF shall develop, produce and market valves for the process industry, with a quality that meet our customers expectations and demands through continuous improvements."</a:t>
            </a:r>
          </a:p>
        </p:txBody>
      </p:sp>
      <p:pic>
        <p:nvPicPr>
          <p:cNvPr id="14343" name="Picture 33" descr="Hainan Jinhai by n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292600"/>
            <a:ext cx="20161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37" descr="Duball mounting 1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292600"/>
            <a:ext cx="2706687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6" descr="3-D C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4295775"/>
            <a:ext cx="18859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33400" y="762000"/>
            <a:ext cx="8771272" cy="6762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NAF Quality</a:t>
            </a:r>
          </a:p>
        </p:txBody>
      </p:sp>
    </p:spTree>
    <p:extLst>
      <p:ext uri="{BB962C8B-B14F-4D97-AF65-F5344CB8AC3E}">
        <p14:creationId xmlns:p14="http://schemas.microsoft.com/office/powerpoint/2010/main" val="2388345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0"/>
          <p:cNvSpPr txBox="1">
            <a:spLocks noChangeArrowheads="1"/>
          </p:cNvSpPr>
          <p:nvPr/>
        </p:nvSpPr>
        <p:spPr bwMode="auto">
          <a:xfrm>
            <a:off x="8458200" y="64770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SzTx/>
            </a:pPr>
            <a:r>
              <a:rPr lang="en-GB" altLang="sv-SE" sz="800" b="0">
                <a:solidFill>
                  <a:schemeClr val="bg1"/>
                </a:solidFill>
              </a:rPr>
              <a:t>SP1-S-1.9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3400" y="762000"/>
            <a:ext cx="8771272" cy="6762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Quality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0"/>
          <a:stretch/>
        </p:blipFill>
        <p:spPr>
          <a:xfrm>
            <a:off x="762000" y="1828800"/>
            <a:ext cx="5400675" cy="4491038"/>
          </a:xfrm>
          <a:prstGeom prst="rect">
            <a:avLst/>
          </a:prstGeom>
        </p:spPr>
      </p:pic>
      <p:sp>
        <p:nvSpPr>
          <p:cNvPr id="194575" name="Text Box 15"/>
          <p:cNvSpPr txBox="1">
            <a:spLocks noChangeArrowheads="1"/>
          </p:cNvSpPr>
          <p:nvPr/>
        </p:nvSpPr>
        <p:spPr bwMode="auto">
          <a:xfrm>
            <a:off x="5911663" y="3581400"/>
            <a:ext cx="3209925" cy="131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0"/>
              </a:spcBef>
              <a:tabLst>
                <a:tab pos="2095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tabLst>
                <a:tab pos="2095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2095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2095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2095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95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95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95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95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ISO 9001:2015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GB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PED, Module H and H1,CE </a:t>
            </a:r>
            <a:r>
              <a:rPr lang="sv-SE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mark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SS-EN ISO 3834-2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en-GB" sz="1800" b="0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956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Z-tr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2" r="9943"/>
          <a:stretch>
            <a:fillRect/>
          </a:stretch>
        </p:blipFill>
        <p:spPr bwMode="auto">
          <a:xfrm rot="120000">
            <a:off x="6096000" y="1371600"/>
            <a:ext cx="284638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1295400" y="1752600"/>
            <a:ext cx="4876800" cy="32766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defPPr>
              <a:defRPr lang="en-US"/>
            </a:defPPr>
            <a:lvl1pPr marL="342900" indent="-342900"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</a:lvl9pPr>
          </a:lstStyle>
          <a:p>
            <a:pPr>
              <a:tabLst>
                <a:tab pos="2095500" algn="l"/>
              </a:tabLst>
            </a:pPr>
            <a:r>
              <a:rPr lang="en-GB" altLang="sv-SE" dirty="0"/>
              <a:t>Material selection</a:t>
            </a:r>
          </a:p>
          <a:p>
            <a:pPr>
              <a:tabLst>
                <a:tab pos="2095500" algn="l"/>
              </a:tabLst>
            </a:pPr>
            <a:r>
              <a:rPr lang="sv-SE" altLang="sv-SE" dirty="0" err="1"/>
              <a:t>Noise</a:t>
            </a:r>
            <a:r>
              <a:rPr lang="sv-SE" altLang="sv-SE" dirty="0"/>
              <a:t> and a</a:t>
            </a:r>
            <a:r>
              <a:rPr lang="en-GB" altLang="sv-SE" dirty="0" err="1"/>
              <a:t>nti</a:t>
            </a:r>
            <a:r>
              <a:rPr lang="en-GB" altLang="sv-SE" dirty="0"/>
              <a:t> cavitation</a:t>
            </a:r>
            <a:r>
              <a:rPr lang="sv-SE" altLang="sv-SE" dirty="0"/>
              <a:t> solutions</a:t>
            </a:r>
            <a:endParaRPr lang="en-GB" altLang="sv-SE" dirty="0"/>
          </a:p>
          <a:p>
            <a:pPr>
              <a:tabLst>
                <a:tab pos="2095500" algn="l"/>
              </a:tabLst>
            </a:pPr>
            <a:r>
              <a:rPr lang="en-GB" altLang="sv-SE" dirty="0"/>
              <a:t>Diagnostic</a:t>
            </a:r>
            <a:r>
              <a:rPr lang="sv-SE" altLang="sv-SE" dirty="0"/>
              <a:t> </a:t>
            </a:r>
            <a:r>
              <a:rPr lang="sv-SE" altLang="sv-SE" dirty="0" err="1"/>
              <a:t>tools</a:t>
            </a:r>
            <a:endParaRPr lang="en-GB" altLang="sv-SE" dirty="0"/>
          </a:p>
          <a:p>
            <a:pPr>
              <a:tabLst>
                <a:tab pos="2095500" algn="l"/>
              </a:tabLst>
            </a:pPr>
            <a:r>
              <a:rPr lang="en-GB" altLang="sv-SE" dirty="0"/>
              <a:t>Communication</a:t>
            </a:r>
          </a:p>
          <a:p>
            <a:pPr>
              <a:tabLst>
                <a:tab pos="2095500" algn="l"/>
              </a:tabLst>
            </a:pPr>
            <a:r>
              <a:rPr lang="en-GB" altLang="sv-SE" dirty="0"/>
              <a:t>Control </a:t>
            </a:r>
            <a:r>
              <a:rPr lang="sv-SE" altLang="sv-SE" dirty="0" err="1"/>
              <a:t>performance</a:t>
            </a:r>
            <a:endParaRPr lang="en-GB" altLang="sv-SE" dirty="0"/>
          </a:p>
        </p:txBody>
      </p:sp>
      <p:sp>
        <p:nvSpPr>
          <p:cNvPr id="196616" name="Rectangle 8"/>
          <p:cNvSpPr>
            <a:spLocks noChangeArrowheads="1"/>
          </p:cNvSpPr>
          <p:nvPr/>
        </p:nvSpPr>
        <p:spPr bwMode="auto">
          <a:xfrm>
            <a:off x="1295400" y="4267200"/>
            <a:ext cx="47756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SzTx/>
              <a:defRPr/>
            </a:pPr>
            <a:r>
              <a:rPr lang="en-GB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More than 100 years of product development</a:t>
            </a:r>
          </a:p>
          <a:p>
            <a:pPr>
              <a:spcBef>
                <a:spcPct val="0"/>
              </a:spcBef>
              <a:buSzTx/>
              <a:defRPr/>
            </a:pPr>
            <a:r>
              <a:rPr lang="en-GB" sz="18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customer applications in focus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762000"/>
            <a:ext cx="8771272" cy="6762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State of the art technology</a:t>
            </a:r>
          </a:p>
        </p:txBody>
      </p:sp>
    </p:spTree>
    <p:extLst>
      <p:ext uri="{BB962C8B-B14F-4D97-AF65-F5344CB8AC3E}">
        <p14:creationId xmlns:p14="http://schemas.microsoft.com/office/powerpoint/2010/main" val="1554056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19"/>
          <p:cNvSpPr txBox="1">
            <a:spLocks noChangeArrowheads="1"/>
          </p:cNvSpPr>
          <p:nvPr/>
        </p:nvSpPr>
        <p:spPr bwMode="auto">
          <a:xfrm>
            <a:off x="762000" y="3429000"/>
            <a:ext cx="39338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/>
          <a:lstStyle>
            <a:lvl1pPr marL="342900" indent="-342900"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tabLst>
                <a:tab pos="2095500" algn="l"/>
              </a:tabLs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Accuracy at Basis Weight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Impurities and particles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Pressure shock</a:t>
            </a:r>
            <a:r>
              <a:rPr lang="sv-SE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around digesters</a:t>
            </a:r>
            <a:r>
              <a:rPr lang="sv-SE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sv-SE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Extreme</a:t>
            </a:r>
            <a:r>
              <a:rPr lang="sv-SE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sequences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Green Liquor crystallisations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v-SE" altLang="sv-SE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n-GB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 pressure drops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Erosive media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Black Liquor with high dry solids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Capping valve applications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1800" b="0" dirty="0">
                <a:latin typeface="Arial" panose="020B0604020202020204" pitchFamily="34" charset="0"/>
                <a:cs typeface="Arial" panose="020B0604020202020204" pitchFamily="34" charset="0"/>
              </a:rPr>
              <a:t>Corrosive media</a:t>
            </a:r>
          </a:p>
        </p:txBody>
      </p:sp>
      <p:sp>
        <p:nvSpPr>
          <p:cNvPr id="19460" name="Rectangle 23"/>
          <p:cNvSpPr>
            <a:spLocks noChangeArrowheads="1"/>
          </p:cNvSpPr>
          <p:nvPr/>
        </p:nvSpPr>
        <p:spPr bwMode="auto">
          <a:xfrm>
            <a:off x="617872" y="1438275"/>
            <a:ext cx="829752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lvl="1"/>
            <a:r>
              <a:rPr lang="en-GB" altLang="sv-SE" sz="1800" dirty="0">
                <a:latin typeface="Arial" pitchFamily="34" charset="0"/>
                <a:cs typeface="Arial" pitchFamily="34" charset="0"/>
              </a:rPr>
              <a:t>Selecting the correct flow control solution requires in-depth application know-how</a:t>
            </a:r>
            <a:r>
              <a:rPr lang="en-GB" altLang="sv-SE" sz="16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lvl="1"/>
            <a:r>
              <a:rPr lang="en-GB" altLang="sv-SE" sz="1600" b="0" dirty="0">
                <a:latin typeface="Arial" pitchFamily="34" charset="0"/>
                <a:cs typeface="Arial" pitchFamily="34" charset="0"/>
              </a:rPr>
              <a:t>We need to understand not only the valves, but also the process, its conditions and the special demands the process places on the valve. </a:t>
            </a:r>
            <a:endParaRPr lang="sv-SE" altLang="sv-SE" sz="1600" b="0" dirty="0">
              <a:latin typeface="Arial" pitchFamily="34" charset="0"/>
              <a:cs typeface="Arial" pitchFamily="34" charset="0"/>
            </a:endParaRPr>
          </a:p>
          <a:p>
            <a:pPr marL="0" lvl="1"/>
            <a:r>
              <a:rPr lang="en-GB" altLang="sv-SE" sz="1600" b="0" dirty="0">
                <a:latin typeface="Arial" pitchFamily="34" charset="0"/>
                <a:cs typeface="Arial" pitchFamily="34" charset="0"/>
              </a:rPr>
              <a:t>Our long experience in the Pulp &amp; Paper industry is reflected in our control valve package, where all components are optimised to work together in </a:t>
            </a:r>
            <a:r>
              <a:rPr lang="en-GB" altLang="sv-SE" sz="1600" dirty="0">
                <a:latin typeface="Arial" pitchFamily="34" charset="0"/>
                <a:cs typeface="Arial" pitchFamily="34" charset="0"/>
              </a:rPr>
              <a:t>your process.</a:t>
            </a:r>
          </a:p>
        </p:txBody>
      </p:sp>
      <p:pic>
        <p:nvPicPr>
          <p:cNvPr id="19461" name="Picture 25" descr="Södra Cell Mönsterås na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2895601" cy="291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762000"/>
            <a:ext cx="8771272" cy="6762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Application Knowledge</a:t>
            </a:r>
          </a:p>
        </p:txBody>
      </p:sp>
    </p:spTree>
    <p:extLst>
      <p:ext uri="{BB962C8B-B14F-4D97-AF65-F5344CB8AC3E}">
        <p14:creationId xmlns:p14="http://schemas.microsoft.com/office/powerpoint/2010/main" val="324843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1" name="Text Box 14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52400" y="1881188"/>
            <a:ext cx="762000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buSzTx/>
            </a:pPr>
            <a:r>
              <a:rPr lang="en-GB" altLang="sv-SE" sz="700">
                <a:solidFill>
                  <a:schemeClr val="bg1"/>
                </a:solidFill>
              </a:rPr>
              <a:t>Positioners</a:t>
            </a:r>
          </a:p>
        </p:txBody>
      </p:sp>
      <p:pic>
        <p:nvPicPr>
          <p:cNvPr id="21544" name="Picture 156" descr="Torex_white_left shadow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6" t="-11895" r="7467" b="2327"/>
          <a:stretch/>
        </p:blipFill>
        <p:spPr bwMode="auto">
          <a:xfrm>
            <a:off x="5562600" y="2060575"/>
            <a:ext cx="35687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533400" y="762000"/>
            <a:ext cx="8771272" cy="6762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v-SE" sz="3600" b="1" dirty="0">
                <a:latin typeface="Arial" pitchFamily="34" charset="0"/>
                <a:cs typeface="Arial" pitchFamily="34" charset="0"/>
              </a:rPr>
              <a:t>The NAF </a:t>
            </a:r>
            <a:r>
              <a:rPr lang="sv-SE" sz="3600" b="1" dirty="0" err="1">
                <a:latin typeface="Arial" pitchFamily="34" charset="0"/>
                <a:cs typeface="Arial" pitchFamily="34" charset="0"/>
              </a:rPr>
              <a:t>Concept</a:t>
            </a:r>
            <a:r>
              <a:rPr lang="sv-SE" sz="3600" b="1" dirty="0">
                <a:latin typeface="Arial" pitchFamily="34" charset="0"/>
                <a:cs typeface="Arial" pitchFamily="34" charset="0"/>
              </a:rPr>
              <a:t> 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1200" y="3410585"/>
            <a:ext cx="28194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2095500" algn="l"/>
              </a:tabLs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Compact mounting</a:t>
            </a:r>
          </a:p>
          <a:p>
            <a:pPr marL="342900" indent="-342900"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2095500" algn="l"/>
              </a:tabLst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2095500" algn="l"/>
              </a:tabLs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Modular thinking</a:t>
            </a:r>
          </a:p>
          <a:p>
            <a:pPr marL="342900" indent="-342900"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2095500" algn="l"/>
              </a:tabLst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tabLst>
                <a:tab pos="2095500" algn="l"/>
              </a:tabLs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Service friendliness</a:t>
            </a: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685800" y="1433513"/>
            <a:ext cx="81153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lvl="1"/>
            <a:r>
              <a:rPr lang="en-GB" altLang="sv-SE" sz="1800" dirty="0">
                <a:latin typeface="Arial" pitchFamily="34" charset="0"/>
                <a:cs typeface="Arial" pitchFamily="34" charset="0"/>
              </a:rPr>
              <a:t>When you understand that every hour of downtime in a plant can cost 100,000’nds of USD, you understand the need for a reliable product</a:t>
            </a:r>
            <a:r>
              <a:rPr lang="en-GB" altLang="sv-SE" sz="16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In developing our products our core values are modular thinking, flexible design and ease of service. Our compact design, with no brackets or couplings, and maintenance-free stem seal, are a few examples of standard features of our core products</a:t>
            </a:r>
          </a:p>
        </p:txBody>
      </p:sp>
    </p:spTree>
    <p:extLst>
      <p:ext uri="{BB962C8B-B14F-4D97-AF65-F5344CB8AC3E}">
        <p14:creationId xmlns:p14="http://schemas.microsoft.com/office/powerpoint/2010/main" val="2912577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T:\Trunnball DL\Trunnball DN800.jpg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" t="288" r="-562" b="-288"/>
          <a:stretch/>
        </p:blipFill>
        <p:spPr bwMode="auto">
          <a:xfrm>
            <a:off x="2539712" y="3364821"/>
            <a:ext cx="2414288" cy="221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29" descr="Duball_airblock_white_left retoucherad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" t="2054" r="-1" b="2552"/>
          <a:stretch/>
        </p:blipFill>
        <p:spPr bwMode="auto">
          <a:xfrm>
            <a:off x="337822" y="4188064"/>
            <a:ext cx="2234852" cy="232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30" descr="Torex_white_left shadow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7560" y="2909288"/>
            <a:ext cx="2215283" cy="259341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6" name="Rectangle 15"/>
          <p:cNvSpPr/>
          <p:nvPr/>
        </p:nvSpPr>
        <p:spPr>
          <a:xfrm>
            <a:off x="4726466" y="1917204"/>
            <a:ext cx="229226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Setball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622" indent="-128622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performance, ball sector valve with V-port</a:t>
            </a:r>
          </a:p>
          <a:p>
            <a:pPr marL="128622" indent="-128622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DN25/1”-DN700/28”</a:t>
            </a:r>
          </a:p>
          <a:p>
            <a:pPr marL="128622" indent="-128622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PN10-PN40/ANSI Class 150 and 300</a:t>
            </a:r>
          </a:p>
          <a:p>
            <a:pPr marL="128622" indent="-128622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Versions: Wafer, flanged, SF and MC version</a:t>
            </a:r>
          </a:p>
          <a:p>
            <a:pPr>
              <a:buClr>
                <a:srgbClr val="FF0000"/>
              </a:buClr>
              <a:buSzPct val="100000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Picture 2" descr="Z:\Setball SF\NAF Setball SF_left.jpg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344"/>
          <a:stretch/>
        </p:blipFill>
        <p:spPr bwMode="auto">
          <a:xfrm>
            <a:off x="4894275" y="3733800"/>
            <a:ext cx="1793010" cy="21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37822" y="2518435"/>
            <a:ext cx="193043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 Duball DL</a:t>
            </a:r>
          </a:p>
          <a:p>
            <a:pPr marL="128622" indent="-128622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floating</a:t>
            </a: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ball </a:t>
            </a:r>
            <a:r>
              <a:rPr lang="sv-SE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</a:t>
            </a: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8622" indent="-128622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DN25/1”-DN400/16”</a:t>
            </a:r>
          </a:p>
          <a:p>
            <a:pPr marL="128622" indent="-128622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PN10-PN40/ANSI Class 150 and 300</a:t>
            </a:r>
          </a:p>
          <a:p>
            <a:pPr marL="128622" indent="-128622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Versions: Pocket, Z-trim, Ceramic, Fire-Safe, High Temp,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26423" y="1529177"/>
            <a:ext cx="194472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Trunnball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DL</a:t>
            </a:r>
          </a:p>
          <a:p>
            <a:pPr marL="128622" indent="-128622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performance, trunnion mounted ball valve</a:t>
            </a:r>
          </a:p>
          <a:p>
            <a:pPr marL="128622" indent="-128622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DN150/6”-DN900/36”</a:t>
            </a:r>
          </a:p>
          <a:p>
            <a:pPr marL="128622" indent="-128622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PN10-PN40/ANSI Class 150 and 300</a:t>
            </a:r>
          </a:p>
          <a:p>
            <a:pPr marL="128622" indent="-128622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Versions: Z-trim, Fire-Safe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18732" y="1646753"/>
            <a:ext cx="1944722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Torex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622" indent="-128622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performance, triple offset butterfly valve</a:t>
            </a:r>
          </a:p>
          <a:p>
            <a:pPr marL="128622" indent="-128622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 80/3”-DN700/28”</a:t>
            </a:r>
          </a:p>
          <a:p>
            <a:pPr marL="128622" indent="-128622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PN10-PN40/ANSI Class 150 and 300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68364" y="835252"/>
            <a:ext cx="8771272" cy="6762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SzTx/>
              <a:buNone/>
              <a:defRPr/>
            </a:pPr>
            <a:r>
              <a:rPr lang="sv-SE" sz="3600" b="1" dirty="0">
                <a:latin typeface="Arial" panose="020B0604020202020204" pitchFamily="34" charset="0"/>
                <a:cs typeface="Arial" panose="020B0604020202020204" pitchFamily="34" charset="0"/>
              </a:rPr>
              <a:t>NAF Control and On/Off Valves</a:t>
            </a:r>
          </a:p>
        </p:txBody>
      </p:sp>
    </p:spTree>
    <p:extLst>
      <p:ext uri="{BB962C8B-B14F-4D97-AF65-F5344CB8AC3E}">
        <p14:creationId xmlns:p14="http://schemas.microsoft.com/office/powerpoint/2010/main" val="32406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2" descr="Keram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3" y="4269864"/>
            <a:ext cx="1594244" cy="179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Triball collage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622" y="4193605"/>
            <a:ext cx="1873294" cy="187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5614" y="4467757"/>
            <a:ext cx="1901376" cy="1218831"/>
          </a:xfrm>
          <a:prstGeom prst="rect">
            <a:avLst/>
          </a:prstGeom>
        </p:spPr>
      </p:pic>
      <p:pic>
        <p:nvPicPr>
          <p:cNvPr id="23" name="Picture 36" descr="Check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438400"/>
            <a:ext cx="1555908" cy="154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>
            <a:hlinkClick r:id="rId11" action="ppaction://hlinkfil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358" y="4354094"/>
            <a:ext cx="1174738" cy="178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>
            <a:hlinkClick r:id="rId13" action="ppaction://hlinkfil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400" y="4446169"/>
            <a:ext cx="718890" cy="174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907448" y="1972910"/>
            <a:ext cx="233771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n-US" sz="13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NAF </a:t>
            </a:r>
            <a:r>
              <a:rPr lang="en-US" sz="135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Duball</a:t>
            </a:r>
            <a:r>
              <a:rPr lang="en-US" sz="13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DL Pocket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5900" y="3708748"/>
            <a:ext cx="233771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n-US" sz="13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NAF </a:t>
            </a:r>
            <a:r>
              <a:rPr lang="en-US" sz="135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Duball</a:t>
            </a:r>
            <a:r>
              <a:rPr lang="en-US" sz="13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DL Ceramic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773965" y="3992794"/>
            <a:ext cx="142164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n-US" sz="13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NAF </a:t>
            </a:r>
            <a:r>
              <a:rPr lang="en-US" sz="135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Triball</a:t>
            </a:r>
            <a:endParaRPr lang="en-US" sz="135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07179" y="2092063"/>
            <a:ext cx="142164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n-US" sz="13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NAF Check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64154" y="4055069"/>
            <a:ext cx="142164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n-US" sz="135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Navalball</a:t>
            </a:r>
            <a:endParaRPr lang="en-US" sz="135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937078" y="1686996"/>
            <a:ext cx="142164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en-US" sz="13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NAF </a:t>
            </a:r>
            <a:r>
              <a:rPr lang="en-US" sz="135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ProCap</a:t>
            </a:r>
            <a:endParaRPr lang="en-US" sz="135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06317" y="3992359"/>
            <a:ext cx="185071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buSzPct val="100000"/>
            </a:pPr>
            <a:r>
              <a:rPr lang="sv-SE" sz="13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NAF Safety valves</a:t>
            </a:r>
            <a:endParaRPr lang="en-US" sz="135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11506" y="3779608"/>
            <a:ext cx="143459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buSzPct val="100000"/>
            </a:pPr>
            <a:r>
              <a:rPr lang="sv-SE" sz="13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NAF Gate valves</a:t>
            </a:r>
            <a:endParaRPr lang="en-US" sz="135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22" y="2418622"/>
            <a:ext cx="1961295" cy="11481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6316" y="2121202"/>
            <a:ext cx="2787950" cy="164033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568364" y="835252"/>
            <a:ext cx="8771272" cy="6762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SzTx/>
              <a:buNone/>
              <a:defRPr/>
            </a:pPr>
            <a:r>
              <a:rPr lang="sv-SE" sz="3600" b="1" dirty="0">
                <a:latin typeface="Arial" panose="020B0604020202020204" pitchFamily="34" charset="0"/>
                <a:cs typeface="Arial" panose="020B0604020202020204" pitchFamily="34" charset="0"/>
              </a:rPr>
              <a:t>NAF Special Valves and more</a:t>
            </a:r>
          </a:p>
        </p:txBody>
      </p:sp>
    </p:spTree>
    <p:extLst>
      <p:ext uri="{BB962C8B-B14F-4D97-AF65-F5344CB8AC3E}">
        <p14:creationId xmlns:p14="http://schemas.microsoft.com/office/powerpoint/2010/main" val="66489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08" descr="sf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89563"/>
            <a:ext cx="5397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9" name="Picture 1116" descr="ch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29200"/>
            <a:ext cx="5397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097" descr="br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24400"/>
            <a:ext cx="5397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1" name="Rectangle 1036"/>
          <p:cNvSpPr>
            <a:spLocks noChangeArrowheads="1"/>
          </p:cNvSpPr>
          <p:nvPr/>
        </p:nvSpPr>
        <p:spPr bwMode="auto">
          <a:xfrm>
            <a:off x="7308850" y="638312"/>
            <a:ext cx="1511952" cy="603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20000"/>
              </a:spcBef>
              <a:buSzTx/>
            </a:pPr>
            <a:r>
              <a:rPr lang="en-GB" altLang="sv-SE" sz="1200" b="0" dirty="0" err="1"/>
              <a:t>Andritz</a:t>
            </a:r>
            <a:endParaRPr lang="en-GB" altLang="sv-SE" sz="1200" b="0" dirty="0"/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/>
              <a:t>APP</a:t>
            </a:r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 err="1"/>
              <a:t>Assi</a:t>
            </a:r>
            <a:r>
              <a:rPr lang="en-GB" altLang="sv-SE" sz="1200" b="0" dirty="0"/>
              <a:t> </a:t>
            </a:r>
            <a:r>
              <a:rPr lang="en-GB" altLang="sv-SE" sz="1200" b="0" dirty="0" err="1"/>
              <a:t>Domän</a:t>
            </a:r>
            <a:r>
              <a:rPr lang="en-GB" altLang="sv-SE" sz="1200" b="0" dirty="0"/>
              <a:t> </a:t>
            </a:r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 err="1"/>
              <a:t>BillerudKorsnäs</a:t>
            </a:r>
            <a:endParaRPr lang="en-GB" altLang="sv-SE" sz="1200" b="0" dirty="0"/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/>
              <a:t>CIA </a:t>
            </a:r>
            <a:r>
              <a:rPr lang="en-GB" altLang="sv-SE" sz="1200" b="0" dirty="0" err="1"/>
              <a:t>Suzano</a:t>
            </a:r>
            <a:endParaRPr lang="en-GB" altLang="sv-SE" sz="1200" b="0" dirty="0"/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/>
              <a:t>ConocoPhillips</a:t>
            </a:r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/>
              <a:t>Eldorado</a:t>
            </a:r>
            <a:endParaRPr lang="sv-SE" altLang="sv-SE" sz="1200" b="0" dirty="0"/>
          </a:p>
          <a:p>
            <a:pPr>
              <a:spcBef>
                <a:spcPct val="20000"/>
              </a:spcBef>
              <a:buSzTx/>
            </a:pPr>
            <a:r>
              <a:rPr lang="sv-SE" altLang="sv-SE" sz="1200" b="0" dirty="0" err="1"/>
              <a:t>Fanapel</a:t>
            </a:r>
            <a:endParaRPr lang="sv-SE" altLang="sv-SE" sz="1200" b="0" dirty="0"/>
          </a:p>
          <a:p>
            <a:pPr>
              <a:spcBef>
                <a:spcPct val="20000"/>
              </a:spcBef>
              <a:buSzTx/>
            </a:pPr>
            <a:r>
              <a:rPr lang="sv-SE" altLang="sv-SE" sz="1200" b="0" dirty="0" err="1"/>
              <a:t>Fibria</a:t>
            </a:r>
            <a:r>
              <a:rPr lang="en-GB" altLang="sv-SE" sz="1200" b="0" dirty="0"/>
              <a:t> </a:t>
            </a:r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 err="1"/>
              <a:t>Hansol</a:t>
            </a:r>
            <a:r>
              <a:rPr lang="en-GB" altLang="sv-SE" sz="1200" b="0" dirty="0"/>
              <a:t> Paper </a:t>
            </a:r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/>
              <a:t>Holmen </a:t>
            </a:r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 err="1"/>
              <a:t>Langerbrugge</a:t>
            </a:r>
            <a:endParaRPr lang="sv-SE" altLang="sv-SE" sz="1200" b="0" dirty="0"/>
          </a:p>
          <a:p>
            <a:pPr>
              <a:spcBef>
                <a:spcPct val="20000"/>
              </a:spcBef>
              <a:buSzTx/>
            </a:pPr>
            <a:r>
              <a:rPr lang="sv-SE" altLang="sv-SE" sz="1200" b="0" dirty="0"/>
              <a:t>Ledesma</a:t>
            </a:r>
            <a:r>
              <a:rPr lang="en-GB" altLang="sv-SE" sz="1200" b="0" dirty="0"/>
              <a:t> </a:t>
            </a:r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 err="1"/>
              <a:t>Lignotech</a:t>
            </a:r>
            <a:r>
              <a:rPr lang="en-GB" altLang="sv-SE" sz="1200" b="0" dirty="0"/>
              <a:t> </a:t>
            </a:r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 err="1"/>
              <a:t>Linde</a:t>
            </a:r>
            <a:endParaRPr lang="en-GB" altLang="sv-SE" sz="1200" b="0" dirty="0"/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/>
              <a:t>M-Real </a:t>
            </a:r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 err="1"/>
              <a:t>Metso</a:t>
            </a:r>
            <a:r>
              <a:rPr lang="en-GB" altLang="sv-SE" sz="1200" b="0" dirty="0"/>
              <a:t> </a:t>
            </a:r>
            <a:r>
              <a:rPr lang="en-GB" altLang="sv-SE" sz="1200" b="0" dirty="0" err="1"/>
              <a:t>Fiber</a:t>
            </a:r>
            <a:endParaRPr lang="en-GB" altLang="sv-SE" sz="1200" b="0" dirty="0"/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 err="1"/>
              <a:t>Preem</a:t>
            </a:r>
            <a:r>
              <a:rPr lang="en-GB" altLang="sv-SE" sz="1200" b="0" dirty="0"/>
              <a:t> </a:t>
            </a:r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/>
              <a:t>Sappi </a:t>
            </a:r>
            <a:r>
              <a:rPr lang="en-GB" altLang="sv-SE" sz="1200" b="0" dirty="0" err="1"/>
              <a:t>Gratkorn</a:t>
            </a:r>
            <a:r>
              <a:rPr lang="en-GB" altLang="sv-SE" sz="1200" b="0" dirty="0"/>
              <a:t> </a:t>
            </a:r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/>
              <a:t>Sappi </a:t>
            </a:r>
            <a:r>
              <a:rPr lang="en-GB" altLang="sv-SE" sz="1200" b="0" dirty="0" err="1"/>
              <a:t>Saiccor</a:t>
            </a:r>
            <a:r>
              <a:rPr lang="en-GB" altLang="sv-SE" sz="1200" b="0" dirty="0"/>
              <a:t> </a:t>
            </a:r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/>
              <a:t>SCA </a:t>
            </a:r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/>
              <a:t>Smurfit </a:t>
            </a:r>
            <a:r>
              <a:rPr lang="en-GB" altLang="sv-SE" sz="1200" b="0" dirty="0" err="1"/>
              <a:t>Munksjö</a:t>
            </a:r>
            <a:r>
              <a:rPr lang="en-GB" altLang="sv-SE" sz="1200" b="0" dirty="0"/>
              <a:t> </a:t>
            </a:r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 err="1"/>
              <a:t>Stora</a:t>
            </a:r>
            <a:r>
              <a:rPr lang="en-GB" altLang="sv-SE" sz="1200" b="0" dirty="0"/>
              <a:t> Enso </a:t>
            </a:r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 err="1"/>
              <a:t>Södra</a:t>
            </a:r>
            <a:r>
              <a:rPr lang="en-GB" altLang="sv-SE" sz="1200" b="0" dirty="0"/>
              <a:t> Cell </a:t>
            </a:r>
          </a:p>
          <a:p>
            <a:pPr>
              <a:spcBef>
                <a:spcPct val="20000"/>
              </a:spcBef>
              <a:buSzTx/>
            </a:pPr>
            <a:r>
              <a:rPr lang="en-GB" altLang="sv-SE" sz="1200" b="0" dirty="0"/>
              <a:t>VCP</a:t>
            </a:r>
          </a:p>
          <a:p>
            <a:pPr>
              <a:spcBef>
                <a:spcPct val="20000"/>
              </a:spcBef>
              <a:buSzTx/>
            </a:pPr>
            <a:endParaRPr lang="en-GB" altLang="sv-SE" sz="1200" b="0" dirty="0"/>
          </a:p>
        </p:txBody>
      </p:sp>
      <p:pic>
        <p:nvPicPr>
          <p:cNvPr id="24583" name="Picture 1039" descr="logga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87637"/>
            <a:ext cx="1447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041" descr="adress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7"/>
          <a:stretch>
            <a:fillRect/>
          </a:stretch>
        </p:blipFill>
        <p:spPr bwMode="auto">
          <a:xfrm>
            <a:off x="2667000" y="4503737"/>
            <a:ext cx="50165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47" descr="logotype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5102225"/>
            <a:ext cx="220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049" descr="logo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267200"/>
            <a:ext cx="1600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051" descr="Home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t="20824"/>
          <a:stretch>
            <a:fillRect/>
          </a:stretch>
        </p:blipFill>
        <p:spPr bwMode="auto">
          <a:xfrm>
            <a:off x="5257800" y="3886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053" descr="asdologo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 t="19048" r="8781" b="23810"/>
          <a:stretch>
            <a:fillRect/>
          </a:stretch>
        </p:blipFill>
        <p:spPr bwMode="auto">
          <a:xfrm>
            <a:off x="2362200" y="3967162"/>
            <a:ext cx="17526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0" name="Rectangle 1054"/>
          <p:cNvSpPr>
            <a:spLocks noChangeArrowheads="1"/>
          </p:cNvSpPr>
          <p:nvPr/>
        </p:nvSpPr>
        <p:spPr bwMode="auto">
          <a:xfrm>
            <a:off x="-365125" y="3101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sv-SE" altLang="sv-SE"/>
          </a:p>
        </p:txBody>
      </p:sp>
      <p:pic>
        <p:nvPicPr>
          <p:cNvPr id="24592" name="Picture 1062" descr="logotype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"/>
          <a:stretch>
            <a:fillRect/>
          </a:stretch>
        </p:blipFill>
        <p:spPr bwMode="auto">
          <a:xfrm>
            <a:off x="5257800" y="1981200"/>
            <a:ext cx="6858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1064" descr="Stora Enso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t="11911" r="20575" b="16624"/>
          <a:stretch>
            <a:fillRect/>
          </a:stretch>
        </p:blipFill>
        <p:spPr bwMode="auto">
          <a:xfrm>
            <a:off x="5562600" y="25908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1068" descr="secondlogo_web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8136" r="66982" b="43051"/>
          <a:stretch>
            <a:fillRect/>
          </a:stretch>
        </p:blipFill>
        <p:spPr bwMode="auto">
          <a:xfrm>
            <a:off x="685800" y="35052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5" name="Rectangle 1083"/>
          <p:cNvSpPr>
            <a:spLocks noChangeArrowheads="1"/>
          </p:cNvSpPr>
          <p:nvPr/>
        </p:nvSpPr>
        <p:spPr bwMode="auto">
          <a:xfrm>
            <a:off x="2076450" y="3132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SzPct val="60000"/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endParaRPr lang="sv-SE" altLang="sv-SE"/>
          </a:p>
        </p:txBody>
      </p:sp>
      <p:pic>
        <p:nvPicPr>
          <p:cNvPr id="24596" name="Picture 1085" descr="logo_suzano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6" y="1501775"/>
            <a:ext cx="139818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Picture 1087" descr="logoapp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5787"/>
            <a:ext cx="15240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99" name="Object 1092"/>
          <p:cNvGraphicFramePr>
            <a:graphicFrameLocks noChangeAspect="1"/>
          </p:cNvGraphicFramePr>
          <p:nvPr/>
        </p:nvGraphicFramePr>
        <p:xfrm>
          <a:off x="152400" y="2438400"/>
          <a:ext cx="11430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" name="Image" r:id="rId28" imgW="1713681" imgH="583921" progId="Photoshop.Image.6">
                  <p:embed/>
                </p:oleObj>
              </mc:Choice>
              <mc:Fallback>
                <p:oleObj name="Image" r:id="rId28" imgW="1713681" imgH="58392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438400"/>
                        <a:ext cx="114300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00" name="Object 10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3111311"/>
              </p:ext>
            </p:extLst>
          </p:nvPr>
        </p:nvGraphicFramePr>
        <p:xfrm>
          <a:off x="5257800" y="4516437"/>
          <a:ext cx="158750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Image" r:id="rId30" imgW="2412698" imgH="431594" progId="Photoshop.Image.6">
                  <p:embed/>
                </p:oleObj>
              </mc:Choice>
              <mc:Fallback>
                <p:oleObj name="Image" r:id="rId30" imgW="2412698" imgH="43159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516437"/>
                        <a:ext cx="1587500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601" name="Picture 1094" descr="argentina">
            <a:hlinkClick r:id="rId32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4724400"/>
            <a:ext cx="5397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02" name="Picture 1095" descr="as">
            <a:hlinkClick r:id="rId34"/>
          </p:cNvPr>
          <p:cNvPicPr preferRelativeResize="0">
            <a:picLocks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029200"/>
            <a:ext cx="5397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03" name="Picture 1096" descr="au">
            <a:hlinkClick r:id="rId36"/>
          </p:cNvPr>
          <p:cNvPicPr preferRelativeResize="0">
            <a:picLocks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54638"/>
            <a:ext cx="5397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04" name="Picture 1098" descr="de"/>
          <p:cNvPicPr preferRelativeResize="0">
            <a:picLocks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715000"/>
            <a:ext cx="5397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05" name="Picture 1099" descr="finland"/>
          <p:cNvPicPr preferRelativeResize="0">
            <a:picLocks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89563"/>
            <a:ext cx="5397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06" name="Picture 1100" descr="fr"/>
          <p:cNvPicPr preferRelativeResize="0">
            <a:picLocks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89563"/>
            <a:ext cx="5397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07" name="Picture 1101" descr="india"/>
          <p:cNvPicPr preferRelativeResize="0">
            <a:picLocks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29200"/>
            <a:ext cx="5397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08" name="Picture 1102" descr="italy"/>
          <p:cNvPicPr preferRelativeResize="0">
            <a:picLocks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715000"/>
            <a:ext cx="5397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09" name="Picture 1103" descr="mexico"/>
          <p:cNvPicPr preferRelativeResize="0">
            <a:picLocks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15000"/>
            <a:ext cx="5397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10" name="Picture 1104" descr="netherlands"/>
          <p:cNvPicPr preferRelativeResize="0">
            <a:picLocks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715000"/>
            <a:ext cx="5397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11" name="Picture 1105" descr="norway"/>
          <p:cNvPicPr preferRelativeResize="0">
            <a:picLocks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54638"/>
            <a:ext cx="5397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12" name="Picture 1106" descr="poland_eagle"/>
          <p:cNvPicPr preferRelativeResize="0">
            <a:picLocks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15000"/>
            <a:ext cx="5397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13" name="Picture 1107" descr="portugal"/>
          <p:cNvPicPr preferRelativeResize="0">
            <a:picLocks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715000"/>
            <a:ext cx="5397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14" name="Picture 1109" descr="sweden"/>
          <p:cNvPicPr preferRelativeResize="0">
            <a:picLocks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5397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15" name="Picture 1110" descr="uk"/>
          <p:cNvPicPr preferRelativeResize="0">
            <a:picLocks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680075"/>
            <a:ext cx="5397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16" name="Picture 1111" descr="us"/>
          <p:cNvPicPr preferRelativeResize="0">
            <a:picLocks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15000"/>
            <a:ext cx="5397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17" name="Picture 1112" descr="vietnam"/>
          <p:cNvPicPr preferRelativeResize="0">
            <a:picLocks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80075"/>
            <a:ext cx="5397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18" name="Picture 1113" descr="venezuela"/>
          <p:cNvPicPr preferRelativeResize="0">
            <a:picLocks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0"/>
            <a:ext cx="5397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19" name="Picture 1114" descr="chile"/>
          <p:cNvPicPr preferRelativeResize="0">
            <a:picLocks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715000"/>
            <a:ext cx="5397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0" name="Picture 1117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3175000"/>
            <a:ext cx="15716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21" name="Picture 1119" descr="cavezal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8243" r="61740" b="18872"/>
          <a:stretch>
            <a:fillRect/>
          </a:stretch>
        </p:blipFill>
        <p:spPr bwMode="auto">
          <a:xfrm>
            <a:off x="4953000" y="1501775"/>
            <a:ext cx="20574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ANDRITZ-PP-color-office-41,5mm-bpaper"/>
          <p:cNvPicPr/>
          <p:nvPr/>
        </p:nvPicPr>
        <p:blipFill>
          <a:blip r:embed="rId56"/>
          <a:srcRect/>
          <a:stretch>
            <a:fillRect/>
          </a:stretch>
        </p:blipFill>
        <p:spPr bwMode="auto">
          <a:xfrm>
            <a:off x="5152637" y="753745"/>
            <a:ext cx="1429385" cy="47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Content Placeholder 2"/>
          <p:cNvSpPr txBox="1">
            <a:spLocks/>
          </p:cNvSpPr>
          <p:nvPr/>
        </p:nvSpPr>
        <p:spPr>
          <a:xfrm>
            <a:off x="533400" y="762000"/>
            <a:ext cx="8771272" cy="6762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References</a:t>
            </a:r>
          </a:p>
        </p:txBody>
      </p:sp>
      <p:pic>
        <p:nvPicPr>
          <p:cNvPr id="1080" name="Picture 56"/>
          <p:cNvPicPr>
            <a:picLocks noChangeAspect="1" noChangeArrowheads="1"/>
          </p:cNvPicPr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8667" r="68465" b="76000"/>
          <a:stretch/>
        </p:blipFill>
        <p:spPr bwMode="auto">
          <a:xfrm>
            <a:off x="3582266" y="4404417"/>
            <a:ext cx="1522309" cy="54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3" name="Picture 59"/>
          <p:cNvPicPr>
            <a:picLocks noChangeAspect="1" noChangeArrowheads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t="8913" r="77795" b="86420"/>
          <a:stretch/>
        </p:blipFill>
        <p:spPr bwMode="auto">
          <a:xfrm>
            <a:off x="2397532" y="1438275"/>
            <a:ext cx="2490359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0" name="Picture 66"/>
          <p:cNvPicPr>
            <a:picLocks noChangeAspect="1" noChangeArrowheads="1"/>
          </p:cNvPicPr>
          <p:nvPr/>
        </p:nvPicPr>
        <p:blipFill rotWithShape="1"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17334" r="86023" b="78496"/>
          <a:stretch/>
        </p:blipFill>
        <p:spPr bwMode="auto">
          <a:xfrm>
            <a:off x="4156075" y="3678098"/>
            <a:ext cx="909349" cy="32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0" name="Picture 96"/>
          <p:cNvPicPr>
            <a:picLocks noChangeAspect="1" noChangeArrowheads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0" t="18499" r="43160" b="75328"/>
          <a:stretch/>
        </p:blipFill>
        <p:spPr bwMode="auto">
          <a:xfrm>
            <a:off x="2840869" y="2087309"/>
            <a:ext cx="2241498" cy="6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78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3048000" y="1524000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END OF PRESENTATION  -</a:t>
            </a:r>
          </a:p>
          <a:p>
            <a:pPr marL="171450" indent="-171450" algn="ctr">
              <a:buFontTx/>
              <a:buChar char="-"/>
            </a:pPr>
            <a:endParaRPr lang="sv-SE" sz="12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sv-SE" sz="20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sv-SE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sv-SE" sz="20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Content Placeholder 11" descr="FlowserveLogo-white-ppt.g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0" y="2819400"/>
            <a:ext cx="1447800" cy="531661"/>
          </a:xfrm>
        </p:spPr>
      </p:pic>
    </p:spTree>
    <p:extLst>
      <p:ext uri="{BB962C8B-B14F-4D97-AF65-F5344CB8AC3E}">
        <p14:creationId xmlns:p14="http://schemas.microsoft.com/office/powerpoint/2010/main" val="2608887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>
            <a:spLocks noGrp="1"/>
          </p:cNvSpPr>
          <p:nvPr>
            <p:ph idx="1"/>
          </p:nvPr>
        </p:nvSpPr>
        <p:spPr bwMode="auto">
          <a:xfrm>
            <a:off x="554038" y="771525"/>
            <a:ext cx="5943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altLang="en-US" sz="3600" b="1" dirty="0">
                <a:latin typeface="Arial" charset="0"/>
                <a:cs typeface="Arial" charset="0"/>
              </a:rPr>
              <a:t>Flowserve at a Glance</a:t>
            </a:r>
            <a:endParaRPr lang="en-US" altLang="en-US" sz="2800" b="1" dirty="0">
              <a:latin typeface="Arial" charset="0"/>
              <a:cs typeface="Arial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2667000"/>
            <a:ext cx="906463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38" y="5638800"/>
            <a:ext cx="12366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3200400"/>
            <a:ext cx="172402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63563" y="1657350"/>
            <a:ext cx="6096000" cy="489585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Leading manufacturer and aftermarket service provider of comprehensive flow control systems</a:t>
            </a:r>
          </a:p>
          <a:p>
            <a: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/>
            </a:pPr>
            <a:endParaRPr lang="en-US" sz="21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Turnover approximately 5 billion USD</a:t>
            </a:r>
          </a:p>
          <a:p>
            <a:pPr marL="455612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Portfolio includes pumps, valves, seals, automation and aftermarket  services</a:t>
            </a:r>
          </a:p>
          <a:p>
            <a:pPr marL="455612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Focused on oil &amp; gas, power, chemical, water and general industries</a:t>
            </a:r>
          </a:p>
          <a:p>
            <a: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Worldwide presence with approximately 16,500 employees</a:t>
            </a:r>
          </a:p>
          <a:p>
            <a:pPr marL="455612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65 manufacturing facilities and 175 aftermarket Quick Response Centers (QRCs) with employees in more than 50 countries</a:t>
            </a:r>
          </a:p>
          <a:p>
            <a: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/>
            </a:pPr>
            <a:endParaRPr lang="en-US" sz="26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  <a:defRPr/>
            </a:pPr>
            <a:endParaRPr lang="en-US" sz="1500" dirty="0"/>
          </a:p>
          <a:p>
            <a:pPr lvl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  <a:defRPr/>
            </a:pPr>
            <a:endParaRPr lang="en-US" sz="1500" dirty="0"/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  <a:defRPr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83902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848600" cy="31241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The Flowserve Legacy</a:t>
            </a:r>
          </a:p>
          <a:p>
            <a:pPr marL="0" indent="0">
              <a:buNone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Powerful legacy of more than 200 years of industry leadership with a respected roster of established brand names known worldwide</a:t>
            </a:r>
          </a:p>
          <a:p>
            <a:pPr>
              <a:buNone/>
            </a:pPr>
            <a:endParaRPr lang="en-US" sz="2800" b="1" dirty="0"/>
          </a:p>
          <a:p>
            <a:pPr marL="571500" lvl="1" indent="-114300">
              <a:lnSpc>
                <a:spcPct val="130000"/>
              </a:lnSpc>
              <a:buNone/>
            </a:pPr>
            <a:endParaRPr lang="en-US" sz="1800" dirty="0"/>
          </a:p>
          <a:p>
            <a:pPr marL="114300" indent="-114300">
              <a:lnSpc>
                <a:spcPct val="130000"/>
              </a:lnSpc>
              <a:buFontTx/>
              <a:buChar char="•"/>
            </a:pPr>
            <a:endParaRPr lang="en-US" sz="1800" dirty="0">
              <a:solidFill>
                <a:srgbClr val="AB2B25"/>
              </a:solidFill>
            </a:endParaRPr>
          </a:p>
          <a:p>
            <a:endParaRPr lang="en-US" sz="2800" dirty="0"/>
          </a:p>
        </p:txBody>
      </p:sp>
      <p:grpSp>
        <p:nvGrpSpPr>
          <p:cNvPr id="62" name="Group 61"/>
          <p:cNvGrpSpPr/>
          <p:nvPr/>
        </p:nvGrpSpPr>
        <p:grpSpPr>
          <a:xfrm>
            <a:off x="376585" y="2743200"/>
            <a:ext cx="8435162" cy="2781928"/>
            <a:chOff x="694548" y="1443491"/>
            <a:chExt cx="8435162" cy="2781928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905650" y="2743200"/>
              <a:ext cx="8085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905650" y="1514475"/>
              <a:ext cx="0" cy="271094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 rot="16200000">
              <a:off x="150165" y="1992184"/>
              <a:ext cx="13657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/>
                <a:t>1790 - 1995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1828800" y="1514475"/>
              <a:ext cx="0" cy="23717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743200" y="1514475"/>
              <a:ext cx="0" cy="23717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657600" y="1514475"/>
              <a:ext cx="0" cy="24479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572000" y="1514475"/>
              <a:ext cx="0" cy="23717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486400" y="1514475"/>
              <a:ext cx="0" cy="24479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6400800" y="1514475"/>
              <a:ext cx="0" cy="24479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7315199" y="1514475"/>
              <a:ext cx="2" cy="23717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824300" y="1462089"/>
              <a:ext cx="852100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Wilson-Snyder Acquired</a:t>
              </a:r>
            </a:p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Anchor-Darling Valves Acquired</a:t>
              </a:r>
            </a:p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 err="1"/>
                <a:t>Durametallic</a:t>
              </a:r>
              <a:r>
                <a:rPr lang="en-US" sz="600" i="1" dirty="0"/>
                <a:t> Corp. Acquired</a:t>
              </a:r>
            </a:p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ACEC Pump – Belgium Acquired</a:t>
              </a:r>
            </a:p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Flowserve AS </a:t>
              </a:r>
              <a:r>
                <a:rPr lang="en-US" sz="600" i="1" dirty="0" err="1"/>
                <a:t>Lokeren</a:t>
              </a:r>
              <a:r>
                <a:rPr lang="en-US" sz="600" i="1" dirty="0"/>
                <a:t>, ZAR </a:t>
              </a:r>
              <a:r>
                <a:rPr lang="en-US" sz="600" i="1" dirty="0" err="1"/>
                <a:t>Bheer</a:t>
              </a:r>
              <a:r>
                <a:rPr lang="en-US" sz="600" i="1" dirty="0"/>
                <a:t>, and BTR</a:t>
              </a:r>
            </a:p>
            <a:p>
              <a:pPr marL="57150" indent="-57150">
                <a:buFont typeface="Calibri" pitchFamily="34" charset="0"/>
                <a:buChar char="⁻"/>
              </a:pPr>
              <a:endParaRPr lang="en-US" sz="600" i="1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24300" y="2753221"/>
              <a:ext cx="852100" cy="1472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 err="1"/>
                <a:t>Automax</a:t>
              </a:r>
              <a:r>
                <a:rPr lang="en-US" sz="600" i="1" dirty="0"/>
                <a:t> Acquired</a:t>
              </a:r>
            </a:p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BWIP Formed</a:t>
              </a:r>
            </a:p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 err="1"/>
                <a:t>Valtek</a:t>
              </a:r>
              <a:r>
                <a:rPr lang="en-US" sz="600" i="1" dirty="0"/>
                <a:t> Acquired</a:t>
              </a:r>
            </a:p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Borg Warder Acquired Jackson</a:t>
              </a:r>
            </a:p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 err="1"/>
                <a:t>Durfron</a:t>
              </a:r>
              <a:r>
                <a:rPr lang="en-US" sz="600" i="1" dirty="0"/>
                <a:t> </a:t>
              </a:r>
              <a:r>
                <a:rPr lang="en-US" sz="600" i="1" dirty="0" err="1"/>
                <a:t>Storck</a:t>
              </a:r>
              <a:r>
                <a:rPr lang="en-US" sz="600" i="1" dirty="0"/>
                <a:t> Publicly Traded</a:t>
              </a:r>
            </a:p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Durable Iron Invented</a:t>
              </a:r>
            </a:p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Byron Jackson Founded</a:t>
              </a:r>
            </a:p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Simpson &amp; Thomson 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738700" y="1943725"/>
              <a:ext cx="8521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Flowserve Formed</a:t>
              </a:r>
            </a:p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 err="1"/>
                <a:t>Duriron</a:t>
              </a:r>
              <a:r>
                <a:rPr lang="en-US" sz="600" i="1" dirty="0"/>
                <a:t> Becomes </a:t>
              </a:r>
              <a:r>
                <a:rPr lang="en-US" sz="600" i="1" dirty="0" err="1"/>
                <a:t>Durco</a:t>
              </a:r>
              <a:r>
                <a:rPr lang="en-US" sz="600" i="1" dirty="0"/>
                <a:t> International</a:t>
              </a:r>
            </a:p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Stork Engineered Pumps Acquired</a:t>
              </a:r>
            </a:p>
            <a:p>
              <a:pPr marL="57150" indent="-57150">
                <a:buFont typeface="Calibri" pitchFamily="34" charset="0"/>
                <a:buChar char="⁻"/>
              </a:pPr>
              <a:endParaRPr lang="en-US" sz="600" i="1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662625" y="2057400"/>
              <a:ext cx="839057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Flowserve Acquires IDP</a:t>
              </a:r>
            </a:p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Flowserve Acquires </a:t>
              </a:r>
              <a:r>
                <a:rPr lang="en-US" sz="600" i="1" dirty="0" err="1"/>
                <a:t>Invatech</a:t>
              </a:r>
              <a:r>
                <a:rPr lang="en-US" sz="600" i="1" dirty="0"/>
                <a:t> and </a:t>
              </a:r>
              <a:r>
                <a:rPr lang="en-US" sz="600" i="1" dirty="0" err="1"/>
                <a:t>Eccon</a:t>
              </a:r>
              <a:endParaRPr lang="en-US" sz="600" i="1" dirty="0"/>
            </a:p>
            <a:p>
              <a:pPr marL="57150" indent="-57150">
                <a:buFont typeface="Calibri" pitchFamily="34" charset="0"/>
                <a:buChar char="⁻"/>
              </a:pPr>
              <a:endParaRPr lang="en-US" sz="600" i="1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91037" y="2272020"/>
              <a:ext cx="995363" cy="39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Flowserve Acquires Thompson Kelly &amp; Lewis</a:t>
              </a:r>
            </a:p>
            <a:p>
              <a:pPr marL="57150" indent="-57150">
                <a:buFont typeface="Calibri" pitchFamily="34" charset="0"/>
                <a:buChar char="⁻"/>
              </a:pPr>
              <a:endParaRPr lang="en-US" sz="600" i="1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400674" y="2272020"/>
              <a:ext cx="995363" cy="39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Flowserve Acquires </a:t>
              </a:r>
              <a:r>
                <a:rPr lang="en-US" sz="600" i="1" dirty="0" err="1"/>
                <a:t>Interseal</a:t>
              </a:r>
              <a:endParaRPr lang="en-US" sz="600" i="1" dirty="0"/>
            </a:p>
            <a:p>
              <a:pPr marL="57150" indent="-57150">
                <a:buFont typeface="Calibri" pitchFamily="34" charset="0"/>
                <a:buChar char="⁻"/>
              </a:pPr>
              <a:endParaRPr lang="en-US" sz="600" i="1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319836" y="2272020"/>
              <a:ext cx="995363" cy="39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Flowserve Acquires CALDER™ AG</a:t>
              </a:r>
            </a:p>
            <a:p>
              <a:pPr marL="57150" indent="-57150">
                <a:buFont typeface="Calibri" pitchFamily="34" charset="0"/>
                <a:buChar char="⁻"/>
              </a:pPr>
              <a:endParaRPr lang="en-US" sz="600" i="1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234237" y="2272020"/>
              <a:ext cx="995363" cy="39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Flowserve Acquires </a:t>
              </a:r>
              <a:r>
                <a:rPr lang="en-US" sz="600" i="1" dirty="0" err="1"/>
                <a:t>Valbart</a:t>
              </a:r>
              <a:r>
                <a:rPr lang="en-US" sz="600" i="1" dirty="0"/>
                <a:t> </a:t>
              </a:r>
              <a:r>
                <a:rPr lang="en-US" sz="600" i="1" dirty="0" err="1"/>
                <a:t>Srl</a:t>
              </a:r>
              <a:endParaRPr lang="en-US" sz="600" i="1" dirty="0"/>
            </a:p>
            <a:p>
              <a:pPr marL="57150" indent="-57150">
                <a:buFont typeface="Calibri" pitchFamily="34" charset="0"/>
                <a:buChar char="⁻"/>
              </a:pPr>
              <a:endParaRPr lang="en-US" sz="600" i="1" dirty="0"/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8220075" y="1514475"/>
              <a:ext cx="0" cy="23717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8134347" y="2272020"/>
              <a:ext cx="995363" cy="39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" indent="-57150">
                <a:spcAft>
                  <a:spcPts val="200"/>
                </a:spcAft>
                <a:buFont typeface="Calibri" pitchFamily="34" charset="0"/>
                <a:buChar char="⁻"/>
              </a:pPr>
              <a:r>
                <a:rPr lang="en-US" sz="600" i="1" dirty="0"/>
                <a:t>Flowserve Acquires Lawrence Pumps, Inc.</a:t>
              </a:r>
            </a:p>
            <a:p>
              <a:pPr marL="57150" indent="-57150">
                <a:buFont typeface="Calibri" pitchFamily="34" charset="0"/>
                <a:buChar char="⁻"/>
              </a:pPr>
              <a:endParaRPr lang="en-US" sz="600" i="1" dirty="0"/>
            </a:p>
          </p:txBody>
        </p:sp>
        <p:sp>
          <p:nvSpPr>
            <p:cNvPr id="84" name="TextBox 83"/>
            <p:cNvSpPr txBox="1"/>
            <p:nvPr/>
          </p:nvSpPr>
          <p:spPr>
            <a:xfrm rot="16200000">
              <a:off x="1074091" y="1992184"/>
              <a:ext cx="13657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/>
                <a:t>1997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 rot="16200000">
              <a:off x="1989269" y="1992184"/>
              <a:ext cx="13657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/>
                <a:t>2000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 rot="16200000">
              <a:off x="2903281" y="1993254"/>
              <a:ext cx="13657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/>
                <a:t>2002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 rot="16200000">
              <a:off x="3817680" y="1987874"/>
              <a:ext cx="13657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/>
                <a:t>2004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 rot="16200000">
              <a:off x="4727317" y="1992184"/>
              <a:ext cx="13657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/>
                <a:t>2005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 rot="16200000">
              <a:off x="5636953" y="1992184"/>
              <a:ext cx="13657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/>
                <a:t>2009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 rot="16200000">
              <a:off x="6551354" y="1992184"/>
              <a:ext cx="13657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/>
                <a:t>2010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 rot="16200000">
              <a:off x="7456617" y="1992184"/>
              <a:ext cx="13657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/>
                <a:t>2011</a:t>
              </a:r>
            </a:p>
          </p:txBody>
        </p:sp>
        <p:pic>
          <p:nvPicPr>
            <p:cNvPr id="92" name="Picture 4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481900" y="3352800"/>
              <a:ext cx="799882" cy="6858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3" name="Picture 7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653101" y="3352800"/>
              <a:ext cx="754963" cy="6858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4" name="Picture 8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7239000" y="3352800"/>
              <a:ext cx="782891" cy="6858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5" name="Picture 9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6315408" y="3352800"/>
              <a:ext cx="780329" cy="6858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6" name="Picture 19" descr="Hat_low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3567500" y="3352800"/>
              <a:ext cx="762000" cy="6858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7" name="Picture 12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5431536" y="3352800"/>
              <a:ext cx="740664" cy="6858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8" name="Picture 97" descr="Signage.wmf"/>
            <p:cNvPicPr>
              <a:picLocks noChangeAspect="1"/>
            </p:cNvPicPr>
            <p:nvPr/>
          </p:nvPicPr>
          <p:blipFill>
            <a:blip r:embed="rId9" cstate="email"/>
            <a:srcRect l="12000" t="-5494" r="8000" b="6602"/>
            <a:stretch>
              <a:fillRect/>
            </a:stretch>
          </p:blipFill>
          <p:spPr>
            <a:xfrm>
              <a:off x="1738700" y="3352800"/>
              <a:ext cx="762000" cy="6858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9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170123" y="3352800"/>
              <a:ext cx="745277" cy="6858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635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43" name="TextBox 42"/>
          <p:cNvSpPr txBox="1"/>
          <p:nvPr/>
        </p:nvSpPr>
        <p:spPr>
          <a:xfrm>
            <a:off x="3258674" y="3571729"/>
            <a:ext cx="919163" cy="39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indent="-57150">
              <a:spcAft>
                <a:spcPts val="200"/>
              </a:spcAft>
              <a:buFont typeface="Calibri" pitchFamily="34" charset="0"/>
              <a:buChar char="⁻"/>
            </a:pPr>
            <a:r>
              <a:rPr lang="en-US" sz="600" i="1" dirty="0"/>
              <a:t>Flowserve Acquires Invensys Flow Control</a:t>
            </a:r>
          </a:p>
          <a:p>
            <a:pPr marL="57150" indent="-57150">
              <a:buFont typeface="Calibri" pitchFamily="34" charset="0"/>
              <a:buChar char="⁻"/>
            </a:pPr>
            <a:endParaRPr lang="en-US" sz="6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3439089" y="2554841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C00000"/>
                </a:solidFill>
              </a:rPr>
              <a:t>NAF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630537" y="2927865"/>
            <a:ext cx="189698" cy="31556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00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8771272" cy="6762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Balanced Portfolio Providing</a:t>
            </a:r>
          </a:p>
          <a:p>
            <a:pPr>
              <a:spcBef>
                <a:spcPts val="0"/>
              </a:spcBef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Diversification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3400" y="1952126"/>
            <a:ext cx="8753476" cy="1972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30000"/>
              </a:lnSpc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Flowserve has a diverse mix of products serving many markets and  geographies providing earning stability and a decreased overall risk profile of the company</a:t>
            </a:r>
          </a:p>
          <a:p>
            <a:pPr marL="0" lvl="1">
              <a:lnSpc>
                <a:spcPct val="130000"/>
              </a:lnSpc>
            </a:pPr>
            <a:endParaRPr lang="en-US" sz="1400" b="1" dirty="0">
              <a:solidFill>
                <a:srgbClr val="AB2B25"/>
              </a:solidFill>
              <a:latin typeface="Arial" pitchFamily="34" charset="0"/>
              <a:cs typeface="Arial" pitchFamily="34" charset="0"/>
            </a:endParaRPr>
          </a:p>
          <a:p>
            <a:pPr marL="0" lvl="1">
              <a:lnSpc>
                <a:spcPct val="130000"/>
              </a:lnSpc>
            </a:pPr>
            <a:r>
              <a:rPr lang="en-US" sz="1200" b="1" dirty="0">
                <a:solidFill>
                  <a:srgbClr val="AB2B25"/>
                </a:solidFill>
                <a:latin typeface="Arial" pitchFamily="34" charset="0"/>
                <a:cs typeface="Arial" pitchFamily="34" charset="0"/>
              </a:rPr>
              <a:t>Operating Segments</a:t>
            </a:r>
          </a:p>
          <a:p>
            <a:pPr marL="285750" lvl="1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Engineered Products Division (EPD) - highly-engineered pumps and seals</a:t>
            </a:r>
          </a:p>
          <a:p>
            <a:pPr marL="285750" lvl="1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Industrial Products Division (IPD) - pre-configured pumps and systems</a:t>
            </a:r>
          </a:p>
          <a:p>
            <a:pPr marL="285750" lvl="1" indent="-285750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Flow Control Division (FCD) - industrial valves and automation solutions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8910" y="3924974"/>
            <a:ext cx="2318958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30000"/>
              </a:lnSpc>
            </a:pPr>
            <a:r>
              <a:rPr lang="en-US" sz="1400" b="1" dirty="0">
                <a:solidFill>
                  <a:srgbClr val="AB2B25"/>
                </a:solidFill>
                <a:latin typeface="Arial" pitchFamily="34" charset="0"/>
                <a:cs typeface="Arial" pitchFamily="34" charset="0"/>
              </a:rPr>
              <a:t>Diverse Markets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00400" y="3924974"/>
            <a:ext cx="2635896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30000"/>
              </a:lnSpc>
            </a:pPr>
            <a:r>
              <a:rPr lang="en-US" sz="1400" b="1" dirty="0">
                <a:solidFill>
                  <a:srgbClr val="AB2B25"/>
                </a:solidFill>
                <a:latin typeface="Arial" pitchFamily="34" charset="0"/>
                <a:cs typeface="Arial" pitchFamily="34" charset="0"/>
              </a:rPr>
              <a:t>Geographic Diversification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00800" y="3964848"/>
            <a:ext cx="2089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Sales Mix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050" y="4281227"/>
            <a:ext cx="1828800" cy="184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387" y="4343400"/>
            <a:ext cx="1927813" cy="175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281686"/>
            <a:ext cx="1828800" cy="184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984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/>
          <p:cNvCxnSpPr/>
          <p:nvPr/>
        </p:nvCxnSpPr>
        <p:spPr>
          <a:xfrm>
            <a:off x="3122188" y="2122958"/>
            <a:ext cx="0" cy="3439642"/>
          </a:xfrm>
          <a:prstGeom prst="line">
            <a:avLst/>
          </a:prstGeom>
          <a:ln w="25400">
            <a:gradFill>
              <a:gsLst>
                <a:gs pos="29000">
                  <a:srgbClr val="FFFFFF"/>
                </a:gs>
                <a:gs pos="0">
                  <a:schemeClr val="bg1">
                    <a:alpha val="0"/>
                  </a:schemeClr>
                </a:gs>
                <a:gs pos="7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91308" y="1349996"/>
            <a:ext cx="6295217" cy="42126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762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864" y="1503017"/>
            <a:ext cx="1145215" cy="721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2" t="-1045"/>
          <a:stretch/>
        </p:blipFill>
        <p:spPr>
          <a:xfrm>
            <a:off x="2765906" y="1503017"/>
            <a:ext cx="1142301" cy="721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0935" y="1503017"/>
            <a:ext cx="1143309" cy="721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11"/>
          <a:stretch/>
        </p:blipFill>
        <p:spPr>
          <a:xfrm>
            <a:off x="352828" y="1503017"/>
            <a:ext cx="1146117" cy="721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95" y="1503017"/>
            <a:ext cx="1143308" cy="721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Content Placeholder 5"/>
          <p:cNvSpPr txBox="1">
            <a:spLocks/>
          </p:cNvSpPr>
          <p:nvPr/>
        </p:nvSpPr>
        <p:spPr>
          <a:xfrm>
            <a:off x="1529860" y="2398535"/>
            <a:ext cx="1235040" cy="1925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latin typeface="Calibri" pitchFamily="34" charset="0"/>
                <a:cs typeface="Calibri" pitchFamily="34" charset="0"/>
              </a:rPr>
              <a:t>¼-turn ball, check, gate and butterfly valves designed for isolation and control of slurry services </a:t>
            </a:r>
          </a:p>
          <a:p>
            <a:pPr marL="0" indent="0">
              <a:buNone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sz="1000" dirty="0">
                <a:latin typeface="Calibri" pitchFamily="34" charset="0"/>
                <a:cs typeface="Calibri" pitchFamily="34" charset="0"/>
              </a:rPr>
              <a:t>Linear control valves for low-flow and cryogenic applications</a:t>
            </a:r>
          </a:p>
        </p:txBody>
      </p:sp>
      <p:sp>
        <p:nvSpPr>
          <p:cNvPr id="48" name="Content Placeholder 5"/>
          <p:cNvSpPr txBox="1">
            <a:spLocks/>
          </p:cNvSpPr>
          <p:nvPr/>
        </p:nvSpPr>
        <p:spPr>
          <a:xfrm>
            <a:off x="2765907" y="2398535"/>
            <a:ext cx="1205028" cy="1925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latin typeface="Calibri" pitchFamily="34" charset="0"/>
                <a:cs typeface="Calibri" pitchFamily="34" charset="0"/>
              </a:rPr>
              <a:t>Multi-turn gate, globe, and check valves for  high temperature and high pressure steam services</a:t>
            </a:r>
          </a:p>
          <a:p>
            <a:pPr marL="0" indent="0">
              <a:buNone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sz="1000" dirty="0">
                <a:latin typeface="Calibri" pitchFamily="34" charset="0"/>
                <a:cs typeface="Calibri" pitchFamily="34" charset="0"/>
              </a:rPr>
              <a:t>Thermostatic steam traps and electronic controls for high efficiency boilers</a:t>
            </a:r>
          </a:p>
          <a:p>
            <a:pPr marL="0" indent="0">
              <a:buNone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sz="1000" dirty="0">
                <a:latin typeface="Calibri" pitchFamily="34" charset="0"/>
                <a:cs typeface="Calibri" pitchFamily="34" charset="0"/>
              </a:rPr>
              <a:t>Heavy-duty electric actuators and controllers for valve automation</a:t>
            </a:r>
          </a:p>
        </p:txBody>
      </p:sp>
      <p:sp>
        <p:nvSpPr>
          <p:cNvPr id="49" name="Content Placeholder 5"/>
          <p:cNvSpPr txBox="1">
            <a:spLocks/>
          </p:cNvSpPr>
          <p:nvPr/>
        </p:nvSpPr>
        <p:spPr>
          <a:xfrm>
            <a:off x="3970937" y="2398534"/>
            <a:ext cx="1210758" cy="1925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latin typeface="Calibri" pitchFamily="34" charset="0"/>
                <a:cs typeface="Calibri" pitchFamily="34" charset="0"/>
              </a:rPr>
              <a:t>Linear and rotary control valves for general service and severe applications involving high pressure drops, </a:t>
            </a:r>
            <a:r>
              <a:rPr lang="en-US" sz="1000" dirty="0" err="1">
                <a:latin typeface="Calibri" pitchFamily="34" charset="0"/>
                <a:cs typeface="Calibri" pitchFamily="34" charset="0"/>
              </a:rPr>
              <a:t>cavitating</a:t>
            </a:r>
            <a:r>
              <a:rPr lang="en-US" sz="1000" dirty="0">
                <a:latin typeface="Calibri" pitchFamily="34" charset="0"/>
                <a:cs typeface="Calibri" pitchFamily="34" charset="0"/>
              </a:rPr>
              <a:t> or flashing services, or extreme temperatures</a:t>
            </a:r>
          </a:p>
          <a:p>
            <a:pPr marL="0" indent="0">
              <a:buNone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sz="1000" dirty="0">
                <a:latin typeface="Calibri" pitchFamily="34" charset="0"/>
                <a:cs typeface="Calibri" pitchFamily="34" charset="0"/>
              </a:rPr>
              <a:t>Trunnion-mounted ball valves for gaseous and liquid services</a:t>
            </a:r>
          </a:p>
          <a:p>
            <a:pPr marL="0" indent="0">
              <a:buNone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sz="1000" dirty="0">
                <a:latin typeface="Calibri" pitchFamily="34" charset="0"/>
                <a:cs typeface="Calibri" pitchFamily="34" charset="0"/>
              </a:rPr>
              <a:t>Lubricated plug valves for zero-leakage applications</a:t>
            </a:r>
          </a:p>
        </p:txBody>
      </p:sp>
      <p:sp>
        <p:nvSpPr>
          <p:cNvPr id="50" name="Content Placeholder 5"/>
          <p:cNvSpPr txBox="1">
            <a:spLocks/>
          </p:cNvSpPr>
          <p:nvPr/>
        </p:nvSpPr>
        <p:spPr>
          <a:xfrm>
            <a:off x="352828" y="2427110"/>
            <a:ext cx="1177032" cy="19258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latin typeface="Calibri" pitchFamily="34" charset="0"/>
                <a:cs typeface="Calibri" pitchFamily="34" charset="0"/>
              </a:rPr>
              <a:t>¼-turn ball, plug, and butterfly valves designed for isolation of highly corrosive, erosive, or lethal processes</a:t>
            </a:r>
          </a:p>
          <a:p>
            <a:pPr marL="0" indent="0">
              <a:buNone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sz="1000" dirty="0">
                <a:latin typeface="Calibri" pitchFamily="34" charset="0"/>
                <a:cs typeface="Calibri" pitchFamily="34" charset="0"/>
              </a:rPr>
              <a:t>Pneumatic valve actuation and automation solutions</a:t>
            </a:r>
          </a:p>
        </p:txBody>
      </p:sp>
      <p:sp>
        <p:nvSpPr>
          <p:cNvPr id="51" name="Content Placeholder 5"/>
          <p:cNvSpPr txBox="1">
            <a:spLocks/>
          </p:cNvSpPr>
          <p:nvPr/>
        </p:nvSpPr>
        <p:spPr>
          <a:xfrm>
            <a:off x="5181694" y="2402372"/>
            <a:ext cx="1209961" cy="1925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latin typeface="Calibri" pitchFamily="34" charset="0"/>
                <a:cs typeface="Calibri" pitchFamily="34" charset="0"/>
              </a:rPr>
              <a:t>Multi-turn and ¼-turn non-intrusive electric actuators for isolating and modulating services </a:t>
            </a:r>
          </a:p>
          <a:p>
            <a:pPr marL="0" indent="0">
              <a:buNone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sz="1000" dirty="0">
                <a:latin typeface="Calibri" pitchFamily="34" charset="0"/>
                <a:cs typeface="Calibri" pitchFamily="34" charset="0"/>
              </a:rPr>
              <a:t>Sleeveless, non-lubricated plug valves for isolation services requiring tight shut-off and in-line repairability</a:t>
            </a:r>
          </a:p>
          <a:p>
            <a:pPr marL="0" indent="0">
              <a:buNone/>
            </a:pPr>
            <a:endParaRPr lang="en-US" sz="4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sz="1000" dirty="0">
                <a:latin typeface="Calibri" pitchFamily="34" charset="0"/>
                <a:cs typeface="Calibri" pitchFamily="34" charset="0"/>
              </a:rPr>
              <a:t>High performance, double-offset butterfly valves for isolation services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97836" y="750040"/>
            <a:ext cx="8660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itchFamily="34" charset="0"/>
                <a:cs typeface="Arial" pitchFamily="34" charset="0"/>
              </a:rPr>
              <a:t>Flow Control Division (FCD)</a:t>
            </a:r>
          </a:p>
        </p:txBody>
      </p:sp>
      <p:sp>
        <p:nvSpPr>
          <p:cNvPr id="53" name="Rounded Rectangle 52"/>
          <p:cNvSpPr/>
          <p:nvPr/>
        </p:nvSpPr>
        <p:spPr bwMode="auto">
          <a:xfrm>
            <a:off x="167441" y="5638800"/>
            <a:ext cx="8750300" cy="7620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Products - FCD provides highly-engineered and pre-configured valves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Industries – Bookings balanced across oil &amp; gas, chemical, power, and GI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Regions - Driven by large global capital projects and local aftermarket solutions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558864" y="1441998"/>
            <a:ext cx="1143308" cy="13530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764900" y="1441997"/>
            <a:ext cx="1143308" cy="13530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970937" y="1441998"/>
            <a:ext cx="1143308" cy="13530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52828" y="1441998"/>
            <a:ext cx="1143308" cy="13530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1498946" y="1577299"/>
            <a:ext cx="61827" cy="0"/>
          </a:xfrm>
          <a:prstGeom prst="line">
            <a:avLst/>
          </a:prstGeom>
          <a:ln w="25400">
            <a:solidFill>
              <a:srgbClr val="8C3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2704080" y="1574952"/>
            <a:ext cx="61827" cy="0"/>
          </a:xfrm>
          <a:prstGeom prst="line">
            <a:avLst/>
          </a:prstGeom>
          <a:ln w="25400">
            <a:solidFill>
              <a:srgbClr val="8C3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3909109" y="1575675"/>
            <a:ext cx="61827" cy="0"/>
          </a:xfrm>
          <a:prstGeom prst="line">
            <a:avLst/>
          </a:prstGeom>
          <a:ln w="25400">
            <a:solidFill>
              <a:srgbClr val="8C3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5181695" y="1441998"/>
            <a:ext cx="1143308" cy="13530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5119867" y="1575675"/>
            <a:ext cx="61827" cy="0"/>
          </a:xfrm>
          <a:prstGeom prst="line">
            <a:avLst/>
          </a:prstGeom>
          <a:ln w="25400">
            <a:solidFill>
              <a:srgbClr val="8C3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1498946" y="2270518"/>
            <a:ext cx="21770" cy="3140938"/>
          </a:xfrm>
          <a:prstGeom prst="line">
            <a:avLst/>
          </a:prstGeom>
          <a:ln w="25400">
            <a:gradFill>
              <a:gsLst>
                <a:gs pos="29000">
                  <a:srgbClr val="FFFFFF"/>
                </a:gs>
                <a:gs pos="0">
                  <a:schemeClr val="bg1">
                    <a:alpha val="0"/>
                  </a:schemeClr>
                </a:gs>
                <a:gs pos="7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2704080" y="2268785"/>
            <a:ext cx="22294" cy="2990271"/>
          </a:xfrm>
          <a:prstGeom prst="line">
            <a:avLst/>
          </a:prstGeom>
          <a:ln w="25400">
            <a:gradFill>
              <a:gsLst>
                <a:gs pos="29000">
                  <a:srgbClr val="FFFFFF"/>
                </a:gs>
                <a:gs pos="0">
                  <a:schemeClr val="bg1">
                    <a:alpha val="0"/>
                  </a:schemeClr>
                </a:gs>
                <a:gs pos="7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930878" y="2268367"/>
            <a:ext cx="9144" cy="3143089"/>
          </a:xfrm>
          <a:prstGeom prst="line">
            <a:avLst/>
          </a:prstGeom>
          <a:ln w="25400">
            <a:gradFill>
              <a:gsLst>
                <a:gs pos="29000">
                  <a:srgbClr val="FFFFFF"/>
                </a:gs>
                <a:gs pos="0">
                  <a:schemeClr val="bg1">
                    <a:alpha val="0"/>
                  </a:schemeClr>
                </a:gs>
                <a:gs pos="7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158338" y="2259223"/>
            <a:ext cx="23356" cy="3152233"/>
          </a:xfrm>
          <a:prstGeom prst="line">
            <a:avLst/>
          </a:prstGeom>
          <a:ln w="25400">
            <a:gradFill>
              <a:gsLst>
                <a:gs pos="29000">
                  <a:srgbClr val="FFFFFF"/>
                </a:gs>
                <a:gs pos="0">
                  <a:schemeClr val="bg1">
                    <a:alpha val="0"/>
                  </a:schemeClr>
                </a:gs>
                <a:gs pos="7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55639" y="1414713"/>
            <a:ext cx="114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Chemical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560773" y="1414713"/>
            <a:ext cx="114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General Industries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735518" y="1411071"/>
            <a:ext cx="114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Power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964033" y="1414713"/>
            <a:ext cx="114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Oil &amp; Gas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174791" y="1414713"/>
            <a:ext cx="1143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Water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387957" y="442263"/>
            <a:ext cx="2579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latin typeface="Arial" pitchFamily="34" charset="0"/>
                <a:cs typeface="Arial" pitchFamily="34" charset="0"/>
              </a:rPr>
              <a:t>2013 FCD bookings: $1.66 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68008" y="3645707"/>
            <a:ext cx="3219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itchFamily="34" charset="0"/>
                <a:cs typeface="Arial" pitchFamily="34" charset="0"/>
              </a:rPr>
              <a:t>Bookings by Industry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077533" y="1641338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itchFamily="34" charset="0"/>
                <a:cs typeface="Arial" pitchFamily="34" charset="0"/>
              </a:rPr>
              <a:t>Bookings by Region</a:t>
            </a:r>
          </a:p>
        </p:txBody>
      </p:sp>
      <p:graphicFrame>
        <p:nvGraphicFramePr>
          <p:cNvPr id="44" name="Chart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433500"/>
              </p:ext>
            </p:extLst>
          </p:nvPr>
        </p:nvGraphicFramePr>
        <p:xfrm>
          <a:off x="6575404" y="4037592"/>
          <a:ext cx="2187595" cy="1620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5" name="Chart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3021368"/>
              </p:ext>
            </p:extLst>
          </p:nvPr>
        </p:nvGraphicFramePr>
        <p:xfrm>
          <a:off x="6553200" y="1954901"/>
          <a:ext cx="2234801" cy="1655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52882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629400" y="1054100"/>
            <a:ext cx="2398713" cy="5254625"/>
            <a:chOff x="6781800" y="1054100"/>
            <a:chExt cx="2398713" cy="5254625"/>
          </a:xfrm>
        </p:grpSpPr>
        <p:pic>
          <p:nvPicPr>
            <p:cNvPr id="4098" name="Picture 25" descr="Imagebild_rö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2708275"/>
              <a:ext cx="2398713" cy="1798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23" descr="Södra Cell Mönsterås nat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3388" y="1054100"/>
              <a:ext cx="2397125" cy="1798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24" descr="Naf_lab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4510088"/>
              <a:ext cx="2398713" cy="179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54038" y="771525"/>
            <a:ext cx="5943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en-US" sz="3600" b="1" dirty="0">
                <a:latin typeface="Arial" charset="0"/>
                <a:cs typeface="Arial" charset="0"/>
              </a:rPr>
              <a:t>NAF at a Glance</a:t>
            </a:r>
          </a:p>
          <a:p>
            <a:pPr>
              <a:buFontTx/>
              <a:buNone/>
            </a:pPr>
            <a:endParaRPr lang="en-US" altLang="en-US" sz="2800" b="1" dirty="0">
              <a:latin typeface="Arial" charset="0"/>
              <a:cs typeface="Arial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57199" y="1657350"/>
            <a:ext cx="6478259" cy="489585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Valve supplier </a:t>
            </a:r>
            <a:r>
              <a:rPr lang="en-GB" altLang="sv-SE" sz="2000">
                <a:latin typeface="Arial" panose="020B0604020202020204" pitchFamily="34" charset="0"/>
                <a:cs typeface="Arial" panose="020B0604020202020204" pitchFamily="34" charset="0"/>
              </a:rPr>
              <a:t>to the industry </a:t>
            </a:r>
            <a:r>
              <a:rPr lang="en-GB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since 1899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Made the first ball valve in the world in 1933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Head office in Linköping, Sweden</a:t>
            </a:r>
            <a:br>
              <a:rPr lang="en-GB" alt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R&amp;D, Sales, Manufacturing, QRC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Focus on automated rotary on-off and control valves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Global customer base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Flexible supplier in a strong  focused and combined group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Part of Flowserve since 2002</a:t>
            </a:r>
          </a:p>
          <a:p>
            <a:pPr marL="0" inden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None/>
              <a:defRPr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  <a:defRPr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  <a:defRPr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  <a:defRPr/>
            </a:pP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3" t="30792" r="35764" b="8777"/>
          <a:stretch/>
        </p:blipFill>
        <p:spPr bwMode="auto">
          <a:xfrm>
            <a:off x="5943600" y="1828800"/>
            <a:ext cx="991859" cy="1379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846870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86000"/>
            <a:ext cx="6950808" cy="41418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5300" y="874278"/>
            <a:ext cx="8153400" cy="1524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43C4A"/>
                </a:solidFill>
                <a:latin typeface="arial" panose="020B0604020202020204" pitchFamily="34" charset="0"/>
              </a:rPr>
              <a:t>NAF started its operations as long ago as 1899 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43C4A"/>
                </a:solidFill>
                <a:latin typeface="arial" panose="020B0604020202020204" pitchFamily="34" charset="0"/>
              </a:rPr>
              <a:t>In 1904 the Company delivered its first stainless steel valves to the process industry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43C4A"/>
                </a:solidFill>
                <a:latin typeface="arial" panose="020B0604020202020204" pitchFamily="34" charset="0"/>
              </a:rPr>
              <a:t>In 1933 we presented the first ball valve in the world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43C4A"/>
                </a:solidFill>
                <a:latin typeface="arial" panose="020B0604020202020204" pitchFamily="34" charset="0"/>
              </a:rPr>
              <a:t>Today we are a leading brand to </a:t>
            </a:r>
            <a:r>
              <a:rPr lang="en-US" sz="1600" dirty="0" err="1">
                <a:solidFill>
                  <a:srgbClr val="343C4A"/>
                </a:solidFill>
                <a:latin typeface="arial" panose="020B0604020202020204" pitchFamily="34" charset="0"/>
              </a:rPr>
              <a:t>Pulp&amp;Paper</a:t>
            </a:r>
            <a:r>
              <a:rPr lang="en-US" sz="1600" dirty="0">
                <a:solidFill>
                  <a:srgbClr val="343C4A"/>
                </a:solidFill>
                <a:latin typeface="arial" panose="020B0604020202020204" pitchFamily="34" charset="0"/>
              </a:rPr>
              <a:t> industry globally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1752600" y="198003"/>
            <a:ext cx="5638800" cy="6762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Flowserve NAF History</a:t>
            </a:r>
          </a:p>
        </p:txBody>
      </p:sp>
    </p:spTree>
    <p:extLst>
      <p:ext uri="{BB962C8B-B14F-4D97-AF65-F5344CB8AC3E}">
        <p14:creationId xmlns:p14="http://schemas.microsoft.com/office/powerpoint/2010/main" val="3808854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8771272" cy="6762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NAF Business Market Position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3400" y="1385929"/>
            <a:ext cx="8753476" cy="2205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5612" indent="-342900">
              <a:lnSpc>
                <a:spcPct val="130000"/>
              </a:lnSpc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altLang="en-US" sz="1600" dirty="0">
                <a:latin typeface="Arial" pitchFamily="34" charset="0"/>
                <a:cs typeface="Arial" pitchFamily="34" charset="0"/>
              </a:rPr>
              <a:t>Leading brand in Pulp &amp; Paper globally</a:t>
            </a:r>
          </a:p>
          <a:p>
            <a:pPr marL="455612" indent="-342900">
              <a:lnSpc>
                <a:spcPct val="130000"/>
              </a:lnSpc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altLang="en-US" sz="1600" dirty="0">
                <a:latin typeface="Arial" pitchFamily="34" charset="0"/>
                <a:cs typeface="Arial" pitchFamily="34" charset="0"/>
              </a:rPr>
              <a:t>Global sales channels</a:t>
            </a:r>
          </a:p>
          <a:p>
            <a:pPr marL="455612" indent="-342900">
              <a:lnSpc>
                <a:spcPct val="130000"/>
              </a:lnSpc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altLang="en-US" sz="1600" dirty="0">
                <a:latin typeface="Arial" pitchFamily="34" charset="0"/>
                <a:cs typeface="Arial" pitchFamily="34" charset="0"/>
              </a:rPr>
              <a:t>Product range to supply green field projects (P&amp;P)</a:t>
            </a:r>
          </a:p>
          <a:p>
            <a:pPr marL="455612" indent="-342900">
              <a:lnSpc>
                <a:spcPct val="130000"/>
              </a:lnSpc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altLang="en-US" sz="1600" dirty="0">
                <a:latin typeface="Arial" pitchFamily="34" charset="0"/>
                <a:cs typeface="Arial" pitchFamily="34" charset="0"/>
              </a:rPr>
              <a:t>Competence and long experience to supply rotary control valve applications </a:t>
            </a:r>
          </a:p>
          <a:p>
            <a:pPr marL="455612" indent="-342900">
              <a:lnSpc>
                <a:spcPct val="130000"/>
              </a:lnSpc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altLang="en-US" sz="1600" dirty="0">
                <a:latin typeface="Arial" pitchFamily="34" charset="0"/>
                <a:cs typeface="Arial" pitchFamily="34" charset="0"/>
              </a:rPr>
              <a:t>Localized main products in China for local market</a:t>
            </a:r>
          </a:p>
          <a:p>
            <a:pPr marL="455612" indent="-342900">
              <a:lnSpc>
                <a:spcPct val="130000"/>
              </a:lnSpc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altLang="en-US" sz="1600" dirty="0">
                <a:latin typeface="Arial" pitchFamily="34" charset="0"/>
                <a:cs typeface="Arial" pitchFamily="34" charset="0"/>
              </a:rPr>
              <a:t>Growth opportunity in the Chemical/Petrochem industry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440411" y="3731454"/>
            <a:ext cx="2635896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30000"/>
              </a:lnSpc>
            </a:pPr>
            <a:r>
              <a:rPr lang="en-US" sz="1400" b="1" dirty="0">
                <a:solidFill>
                  <a:srgbClr val="AB2B25"/>
                </a:solidFill>
                <a:latin typeface="Arial" pitchFamily="34" charset="0"/>
                <a:cs typeface="Arial" pitchFamily="34" charset="0"/>
              </a:rPr>
              <a:t>Geographic Diversification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29375" y="3813491"/>
            <a:ext cx="2089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Sales Mix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4400" y="3726326"/>
            <a:ext cx="2590800" cy="3724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2pPr marL="0" lvl="1">
              <a:lnSpc>
                <a:spcPct val="130000"/>
              </a:lnSpc>
              <a:defRPr sz="1400" b="1">
                <a:solidFill>
                  <a:srgbClr val="AB2B25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1"/>
            <a:r>
              <a:rPr lang="en-US" dirty="0"/>
              <a:t>Industry Breakdown</a:t>
            </a:r>
          </a:p>
        </p:txBody>
      </p:sp>
      <p:graphicFrame>
        <p:nvGraphicFramePr>
          <p:cNvPr id="33" name="Chart 32"/>
          <p:cNvGraphicFramePr/>
          <p:nvPr>
            <p:extLst/>
          </p:nvPr>
        </p:nvGraphicFramePr>
        <p:xfrm>
          <a:off x="468611" y="4343400"/>
          <a:ext cx="2971800" cy="239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1698955" y="5653663"/>
            <a:ext cx="68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P&amp;P </a:t>
            </a:r>
          </a:p>
          <a:p>
            <a:r>
              <a:rPr lang="sv-SE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81%</a:t>
            </a:r>
          </a:p>
        </p:txBody>
      </p:sp>
      <p:graphicFrame>
        <p:nvGraphicFramePr>
          <p:cNvPr id="39" name="Chart 38"/>
          <p:cNvGraphicFramePr>
            <a:graphicFrameLocks/>
          </p:cNvGraphicFramePr>
          <p:nvPr>
            <p:extLst/>
          </p:nvPr>
        </p:nvGraphicFramePr>
        <p:xfrm>
          <a:off x="5410200" y="4408752"/>
          <a:ext cx="3970672" cy="2348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6400801" y="1600200"/>
            <a:ext cx="1523999" cy="646331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Revenue approx. 200 MSEK</a:t>
            </a:r>
          </a:p>
          <a:p>
            <a:pPr algn="ctr"/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 (22 MUSD)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2895600" y="4162520"/>
          <a:ext cx="3581399" cy="2841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13813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/>
          </p:nvPr>
        </p:nvSpPr>
        <p:spPr bwMode="auto">
          <a:xfrm>
            <a:off x="428625" y="6858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sv-SE" altLang="en-US" sz="3600" b="1" dirty="0">
                <a:latin typeface="Arial" pitchFamily="34" charset="0"/>
                <a:ea typeface="+mn-ea"/>
                <a:cs typeface="Arial" pitchFamily="34" charset="0"/>
              </a:rPr>
              <a:t>NAF </a:t>
            </a:r>
            <a:r>
              <a:rPr lang="sv-SE" altLang="en-US" sz="3600" b="1" dirty="0" err="1">
                <a:latin typeface="Arial" pitchFamily="34" charset="0"/>
                <a:ea typeface="+mn-ea"/>
                <a:cs typeface="Arial" pitchFamily="34" charset="0"/>
              </a:rPr>
              <a:t>Organization</a:t>
            </a:r>
            <a:endParaRPr lang="sv-SE" altLang="en-US" sz="36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675183" y="1541697"/>
            <a:ext cx="7940673" cy="2954103"/>
            <a:chOff x="640970" y="1212403"/>
            <a:chExt cx="7941303" cy="295433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TextBox 2"/>
            <p:cNvSpPr txBox="1"/>
            <p:nvPr/>
          </p:nvSpPr>
          <p:spPr>
            <a:xfrm>
              <a:off x="3708560" y="1212403"/>
              <a:ext cx="1655894" cy="63202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sv-SE" sz="1400" dirty="0">
                  <a:latin typeface="Arial" panose="020B0604020202020204" pitchFamily="34" charset="0"/>
                  <a:cs typeface="Arial" panose="020B0604020202020204" pitchFamily="34" charset="0"/>
                </a:rPr>
                <a:t>Plant</a:t>
              </a:r>
              <a:r>
                <a:rPr lang="sv-S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Manager</a:t>
              </a:r>
            </a:p>
            <a:p>
              <a:r>
                <a:rPr lang="sv-SE" sz="900" dirty="0">
                  <a:latin typeface="Arial" panose="020B0604020202020204" pitchFamily="34" charset="0"/>
                  <a:cs typeface="Arial" panose="020B0604020202020204" pitchFamily="34" charset="0"/>
                </a:rPr>
                <a:t>Martin Feuk</a:t>
              </a:r>
              <a:endParaRPr lang="sv-SE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4535714" y="1844426"/>
              <a:ext cx="0" cy="435009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2916335" y="2279435"/>
              <a:ext cx="1619378" cy="0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362253" y="2279435"/>
              <a:ext cx="554082" cy="7939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08560" y="2287374"/>
              <a:ext cx="0" cy="212742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75" name="TextBox 20"/>
            <p:cNvSpPr txBox="1">
              <a:spLocks noChangeArrowheads="1"/>
            </p:cNvSpPr>
            <p:nvPr/>
          </p:nvSpPr>
          <p:spPr bwMode="auto">
            <a:xfrm>
              <a:off x="1823020" y="2500626"/>
              <a:ext cx="962338" cy="584775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prstDash val="solid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sv-SE" alt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</a:t>
              </a:r>
            </a:p>
            <a:p>
              <a:r>
                <a:rPr lang="sv-SE" alt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Anita Hedling</a:t>
              </a:r>
            </a:p>
          </p:txBody>
        </p:sp>
        <p:sp>
          <p:nvSpPr>
            <p:cNvPr id="11276" name="TextBox 21"/>
            <p:cNvSpPr txBox="1">
              <a:spLocks noChangeArrowheads="1"/>
            </p:cNvSpPr>
            <p:nvPr/>
          </p:nvSpPr>
          <p:spPr bwMode="auto">
            <a:xfrm>
              <a:off x="4766714" y="2501591"/>
              <a:ext cx="1118530" cy="584821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prstDash val="solid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sv-SE" alt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</a:p>
            <a:p>
              <a:r>
                <a:rPr lang="sv-SE" sz="900" dirty="0">
                  <a:latin typeface="Arial" panose="020B0604020202020204" pitchFamily="34" charset="0"/>
                  <a:cs typeface="Arial" panose="020B0604020202020204" pitchFamily="34" charset="0"/>
                </a:rPr>
                <a:t>Marcus Peterson</a:t>
              </a:r>
              <a:endParaRPr lang="sv-SE" alt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sv-SE" alt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77" name="TextBox 22"/>
            <p:cNvSpPr txBox="1">
              <a:spLocks noChangeArrowheads="1"/>
            </p:cNvSpPr>
            <p:nvPr/>
          </p:nvSpPr>
          <p:spPr bwMode="auto">
            <a:xfrm>
              <a:off x="3029056" y="2496924"/>
              <a:ext cx="1348614" cy="584821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prstDash val="solid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sv-SE" alt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 Manager</a:t>
              </a:r>
            </a:p>
            <a:p>
              <a:r>
                <a:rPr lang="sv-SE" alt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 </a:t>
              </a:r>
            </a:p>
            <a:p>
              <a:r>
                <a:rPr lang="sv-SE" alt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Lundqvist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535714" y="2277848"/>
              <a:ext cx="0" cy="1006554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79" name="TextBox 29"/>
            <p:cNvSpPr txBox="1">
              <a:spLocks noChangeArrowheads="1"/>
            </p:cNvSpPr>
            <p:nvPr/>
          </p:nvSpPr>
          <p:spPr bwMode="auto">
            <a:xfrm>
              <a:off x="7433926" y="3541344"/>
              <a:ext cx="1148347" cy="625394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prstDash val="solid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sv-SE" alt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Finance/ Admin</a:t>
              </a:r>
              <a:endParaRPr lang="sv-SE" alt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sv-SE" alt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Karin Jensen</a:t>
              </a:r>
            </a:p>
          </p:txBody>
        </p:sp>
        <p:sp>
          <p:nvSpPr>
            <p:cNvPr id="11280" name="TextBox 30"/>
            <p:cNvSpPr txBox="1">
              <a:spLocks noChangeArrowheads="1"/>
            </p:cNvSpPr>
            <p:nvPr/>
          </p:nvSpPr>
          <p:spPr bwMode="auto">
            <a:xfrm>
              <a:off x="640970" y="3541344"/>
              <a:ext cx="1002862" cy="625394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prstDash val="solid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sv-SE" alt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R&amp;D/</a:t>
              </a:r>
            </a:p>
            <a:p>
              <a:r>
                <a:rPr lang="sv-SE" alt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Engineering</a:t>
              </a:r>
              <a:endParaRPr lang="sv-SE" alt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sv-SE" alt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Axel Danielsson</a:t>
              </a:r>
            </a:p>
          </p:txBody>
        </p:sp>
        <p:sp>
          <p:nvSpPr>
            <p:cNvPr id="11281" name="TextBox 31"/>
            <p:cNvSpPr txBox="1">
              <a:spLocks noChangeArrowheads="1"/>
            </p:cNvSpPr>
            <p:nvPr/>
          </p:nvSpPr>
          <p:spPr bwMode="auto">
            <a:xfrm>
              <a:off x="1823019" y="3542532"/>
              <a:ext cx="1219297" cy="624206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prstDash val="solid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sv-SE" alt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Quality</a:t>
              </a:r>
              <a:r>
                <a:rPr lang="sv-SE" alt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  <a:p>
              <a:r>
                <a:rPr lang="sv-SE" alt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Purchasing</a:t>
              </a:r>
            </a:p>
            <a:p>
              <a:r>
                <a:rPr lang="sv-SE" alt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Mats Sandberg</a:t>
              </a:r>
            </a:p>
          </p:txBody>
        </p:sp>
        <p:sp>
          <p:nvSpPr>
            <p:cNvPr id="11282" name="TextBox 32"/>
            <p:cNvSpPr txBox="1">
              <a:spLocks noChangeArrowheads="1"/>
            </p:cNvSpPr>
            <p:nvPr/>
          </p:nvSpPr>
          <p:spPr bwMode="auto">
            <a:xfrm>
              <a:off x="3219669" y="3541345"/>
              <a:ext cx="1281853" cy="6253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prstDash val="solid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sv-SE" altLang="en-US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Manufacturing</a:t>
              </a:r>
              <a:endParaRPr lang="sv-SE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sv-SE" alt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sv-SE" alt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Håkan Ögren</a:t>
              </a:r>
            </a:p>
          </p:txBody>
        </p:sp>
        <p:sp>
          <p:nvSpPr>
            <p:cNvPr id="11283" name="TextBox 33"/>
            <p:cNvSpPr txBox="1">
              <a:spLocks noChangeArrowheads="1"/>
            </p:cNvSpPr>
            <p:nvPr/>
          </p:nvSpPr>
          <p:spPr bwMode="auto">
            <a:xfrm>
              <a:off x="6059846" y="3541344"/>
              <a:ext cx="1193443" cy="624731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prstDash val="solid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sv-SE" altLang="en-US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</a:t>
              </a:r>
              <a:endParaRPr lang="sv-SE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sv-SE" alt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sv-SE" alt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Martin Humphrey</a:t>
              </a:r>
            </a:p>
          </p:txBody>
        </p:sp>
        <p:cxnSp>
          <p:nvCxnSpPr>
            <p:cNvPr id="36" name="Straight Connector 35"/>
            <p:cNvCxnSpPr>
              <a:endCxn id="11282" idx="0"/>
            </p:cNvCxnSpPr>
            <p:nvPr/>
          </p:nvCxnSpPr>
          <p:spPr>
            <a:xfrm flipH="1">
              <a:off x="3860595" y="3288712"/>
              <a:ext cx="1586" cy="252633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lbow Connector 38"/>
            <p:cNvCxnSpPr>
              <a:endCxn id="11280" idx="0"/>
            </p:cNvCxnSpPr>
            <p:nvPr/>
          </p:nvCxnSpPr>
          <p:spPr>
            <a:xfrm rot="10800000" flipV="1">
              <a:off x="1142401" y="3294997"/>
              <a:ext cx="3403888" cy="246346"/>
            </a:xfrm>
            <a:prstGeom prst="bentConnector2">
              <a:avLst/>
            </a:prstGeom>
            <a:grpFill/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11281" idx="0"/>
            </p:cNvCxnSpPr>
            <p:nvPr/>
          </p:nvCxnSpPr>
          <p:spPr>
            <a:xfrm flipH="1" flipV="1">
              <a:off x="2430833" y="3292688"/>
              <a:ext cx="1834" cy="249844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lbow Connector 46"/>
            <p:cNvCxnSpPr>
              <a:endCxn id="11279" idx="0"/>
            </p:cNvCxnSpPr>
            <p:nvPr/>
          </p:nvCxnSpPr>
          <p:spPr>
            <a:xfrm>
              <a:off x="4546289" y="3284402"/>
              <a:ext cx="3461811" cy="256942"/>
            </a:xfrm>
            <a:prstGeom prst="bentConnector2">
              <a:avLst/>
            </a:prstGeom>
            <a:grp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11283" idx="0"/>
            </p:cNvCxnSpPr>
            <p:nvPr/>
          </p:nvCxnSpPr>
          <p:spPr>
            <a:xfrm flipH="1" flipV="1">
              <a:off x="6655261" y="3276123"/>
              <a:ext cx="1306" cy="265221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 bwMode="auto">
          <a:xfrm>
            <a:off x="5291930" y="2617094"/>
            <a:ext cx="0" cy="2127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>
            <a:off x="2390627" y="2607059"/>
            <a:ext cx="0" cy="2127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 flipH="1" flipV="1">
            <a:off x="4580192" y="2604677"/>
            <a:ext cx="714375" cy="476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3"/>
          <p:cNvSpPr txBox="1">
            <a:spLocks noChangeArrowheads="1"/>
          </p:cNvSpPr>
          <p:nvPr/>
        </p:nvSpPr>
        <p:spPr bwMode="auto">
          <a:xfrm>
            <a:off x="4725693" y="3870455"/>
            <a:ext cx="1193348" cy="6336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oli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sv-SE" alt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</a:t>
            </a:r>
          </a:p>
          <a:p>
            <a:r>
              <a:rPr lang="sv-SE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sv-SE" alt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alt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Gert-Jan Pol</a:t>
            </a:r>
          </a:p>
        </p:txBody>
      </p:sp>
      <p:cxnSp>
        <p:nvCxnSpPr>
          <p:cNvPr id="29" name="Straight Connector 28"/>
          <p:cNvCxnSpPr/>
          <p:nvPr/>
        </p:nvCxnSpPr>
        <p:spPr bwMode="auto">
          <a:xfrm flipH="1" flipV="1">
            <a:off x="5278701" y="3605255"/>
            <a:ext cx="1306" cy="265200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54324" y="527386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Total headcount: 57</a:t>
            </a:r>
          </a:p>
        </p:txBody>
      </p:sp>
    </p:spTree>
    <p:extLst>
      <p:ext uri="{BB962C8B-B14F-4D97-AF65-F5344CB8AC3E}">
        <p14:creationId xmlns:p14="http://schemas.microsoft.com/office/powerpoint/2010/main" val="38339065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Flowserve | Overview &amp;amp; Capabilities&amp;amp;#x09;&amp;amp;#x09;&amp;quot;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34&quot;&gt;&lt;property id=&quot;20148&quot; value=&quot;5&quot;/&gt;&lt;property id=&quot;20300&quot; value=&quot;Slide 8&quot;/&gt;&lt;property id=&quot;20307&quot; value=&quot;258&quot;/&gt;&lt;/object&gt;&lt;object type=&quot;3&quot; unique_id=&quot;10036&quot;&gt;&lt;property id=&quot;20148&quot; value=&quot;5&quot;/&gt;&lt;property id=&quot;20300&quot; value=&quot;Slide 10&quot;/&gt;&lt;property id=&quot;20307&quot; value=&quot;260&quot;/&gt;&lt;/object&gt;&lt;object type=&quot;3&quot; unique_id=&quot;10037&quot;&gt;&lt;property id=&quot;20148&quot; value=&quot;5&quot;/&gt;&lt;property id=&quot;20300&quot; value=&quot;Slide 11&quot;/&gt;&lt;property id=&quot;20307&quot; value=&quot;261&quot;/&gt;&lt;/object&gt;&lt;object type=&quot;3&quot; unique_id=&quot;10039&quot;&gt;&lt;property id=&quot;20148&quot; value=&quot;5&quot;/&gt;&lt;property id=&quot;20300&quot; value=&quot;Slide 12&quot;/&gt;&lt;property id=&quot;20307&quot; value=&quot;262&quot;/&gt;&lt;/object&gt;&lt;object type=&quot;3&quot; unique_id=&quot;10040&quot;&gt;&lt;property id=&quot;20148&quot; value=&quot;5&quot;/&gt;&lt;property id=&quot;20300&quot; value=&quot;Slide 14&quot;/&gt;&lt;property id=&quot;20307&quot; value=&quot;264&quot;/&gt;&lt;/object&gt;&lt;object type=&quot;3&quot; unique_id=&quot;10153&quot;&gt;&lt;property id=&quot;20148&quot; value=&quot;5&quot;/&gt;&lt;property id=&quot;20300&quot; value=&quot;Slide 9&quot;/&gt;&lt;property id=&quot;20307&quot; value=&quot;273&quot;/&gt;&lt;/object&gt;&lt;object type=&quot;3&quot; unique_id=&quot;10312&quot;&gt;&lt;property id=&quot;20148&quot; value=&quot;5&quot;/&gt;&lt;property id=&quot;20300&quot; value=&quot;Slide 5&quot;/&gt;&lt;property id=&quot;20307&quot; value=&quot;274&quot;/&gt;&lt;/object&gt;&lt;object type=&quot;3&quot; unique_id=&quot;10566&quot;&gt;&lt;property id=&quot;20148&quot; value=&quot;5&quot;/&gt;&lt;property id=&quot;20300&quot; value=&quot;Slide 6&quot;/&gt;&lt;property id=&quot;20307&quot; value=&quot;275&quot;/&gt;&lt;/object&gt;&lt;object type=&quot;3&quot; unique_id=&quot;10723&quot;&gt;&lt;property id=&quot;20148&quot; value=&quot;5&quot;/&gt;&lt;property id=&quot;20300&quot; value=&quot;Slide 13&quot;/&gt;&lt;property id=&quot;20307&quot; value=&quot;277&quot;/&gt;&lt;/object&gt;&lt;object type=&quot;3&quot; unique_id=&quot;10792&quot;&gt;&lt;property id=&quot;20148&quot; value=&quot;5&quot;/&gt;&lt;property id=&quot;20300&quot; value=&quot;Slide 3&quot;/&gt;&lt;property id=&quot;20307&quot; value=&quot;278&quot;/&gt;&lt;/object&gt;&lt;object type=&quot;3&quot; unique_id=&quot;11042&quot;&gt;&lt;property id=&quot;20148&quot; value=&quot;5&quot;/&gt;&lt;property id=&quot;20300&quot; value=&quot;Slide 4&quot;/&gt;&lt;property id=&quot;20307&quot; value=&quot;281&quot;/&gt;&lt;/object&gt;&lt;object type=&quot;3&quot; unique_id=&quot;11043&quot;&gt;&lt;property id=&quot;20148&quot; value=&quot;5&quot;/&gt;&lt;property id=&quot;20300&quot; value=&quot;Slide 7 - &amp;quot;Flowserve | Our Vision&amp;amp;#x09;&amp;amp;#x09;&amp;quot;&quot;/&gt;&lt;property id=&quot;20307&quot; value=&quot;280&quot;/&gt;&lt;/object&gt;&lt;object type=&quot;3&quot; unique_id=&quot;11602&quot;&gt;&lt;property id=&quot;20148&quot; value=&quot;5&quot;/&gt;&lt;property id=&quot;20300&quot; value=&quot;Slide 15&quot;/&gt;&lt;property id=&quot;20307&quot; value=&quot;284&quot;/&gt;&lt;/object&gt;&lt;object type=&quot;3&quot; unique_id=&quot;11603&quot;&gt;&lt;property id=&quot;20148&quot; value=&quot;5&quot;/&gt;&lt;property id=&quot;20300&quot; value=&quot;Slide 16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">
    <a:dk1>
      <a:srgbClr val="908474"/>
    </a:dk1>
    <a:lt1>
      <a:srgbClr val="FFFFFF"/>
    </a:lt1>
    <a:dk2>
      <a:srgbClr val="000000"/>
    </a:dk2>
    <a:lt2>
      <a:srgbClr val="FFCD3F"/>
    </a:lt2>
    <a:accent1>
      <a:srgbClr val="0962B3"/>
    </a:accent1>
    <a:accent2>
      <a:srgbClr val="927800"/>
    </a:accent2>
    <a:accent3>
      <a:srgbClr val="AAAAAA"/>
    </a:accent3>
    <a:accent4>
      <a:srgbClr val="DADADA"/>
    </a:accent4>
    <a:accent5>
      <a:srgbClr val="AAB7D6"/>
    </a:accent5>
    <a:accent6>
      <a:srgbClr val="846C00"/>
    </a:accent6>
    <a:hlink>
      <a:srgbClr val="24887E"/>
    </a:hlink>
    <a:folHlink>
      <a:srgbClr val="5D376D"/>
    </a:folHlink>
  </a:clrScheme>
  <a:fontScheme name="Flowserv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13964</TotalTime>
  <Words>1237</Words>
  <Application>Microsoft Office PowerPoint</Application>
  <PresentationFormat>On-screen Show (4:3)</PresentationFormat>
  <Paragraphs>302</Paragraphs>
  <Slides>19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Andale Sans</vt:lpstr>
      <vt:lpstr>arial</vt:lpstr>
      <vt:lpstr>arial</vt:lpstr>
      <vt:lpstr>Calibri</vt:lpstr>
      <vt:lpstr>Times New Roman</vt:lpstr>
      <vt:lpstr>Verdana</vt:lpstr>
      <vt:lpstr>Wingdings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NAF Organization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Flowserve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Flowserve Corporation</dc:title>
  <dc:creator>KHuston</dc:creator>
  <cp:lastModifiedBy>Lundqvist, Per</cp:lastModifiedBy>
  <cp:revision>221</cp:revision>
  <cp:lastPrinted>2016-10-03T05:52:58Z</cp:lastPrinted>
  <dcterms:created xsi:type="dcterms:W3CDTF">2010-08-18T19:27:07Z</dcterms:created>
  <dcterms:modified xsi:type="dcterms:W3CDTF">2019-06-13T08:54:14Z</dcterms:modified>
</cp:coreProperties>
</file>