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</p:sldMasterIdLst>
  <p:notesMasterIdLst>
    <p:notesMasterId r:id="rId15"/>
  </p:notesMasterIdLst>
  <p:handoutMasterIdLst>
    <p:handoutMasterId r:id="rId16"/>
  </p:handoutMasterIdLst>
  <p:sldIdLst>
    <p:sldId id="333" r:id="rId5"/>
    <p:sldId id="362" r:id="rId6"/>
    <p:sldId id="364" r:id="rId7"/>
    <p:sldId id="369" r:id="rId8"/>
    <p:sldId id="363" r:id="rId9"/>
    <p:sldId id="367" r:id="rId10"/>
    <p:sldId id="365" r:id="rId11"/>
    <p:sldId id="366" r:id="rId12"/>
    <p:sldId id="368" r:id="rId13"/>
    <p:sldId id="271" r:id="rId14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479">
          <p15:clr>
            <a:srgbClr val="A4A3A4"/>
          </p15:clr>
        </p15:guide>
        <p15:guide id="2" orient="horz" pos="1406">
          <p15:clr>
            <a:srgbClr val="A4A3A4"/>
          </p15:clr>
        </p15:guide>
        <p15:guide id="3" orient="horz" pos="5639">
          <p15:clr>
            <a:srgbClr val="A4A3A4"/>
          </p15:clr>
        </p15:guide>
        <p15:guide id="4" pos="7644">
          <p15:clr>
            <a:srgbClr val="A4A3A4"/>
          </p15:clr>
        </p15:guide>
        <p15:guide id="5" orient="horz" pos="2210">
          <p15:clr>
            <a:srgbClr val="A4A3A4"/>
          </p15:clr>
        </p15:guide>
        <p15:guide id="6" orient="horz" pos="1355">
          <p15:clr>
            <a:srgbClr val="A4A3A4"/>
          </p15:clr>
        </p15:guide>
        <p15:guide id="7" orient="horz" pos="3549">
          <p15:clr>
            <a:srgbClr val="A4A3A4"/>
          </p15:clr>
        </p15:guide>
        <p15:guide id="8" pos="38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909C"/>
    <a:srgbClr val="777984"/>
    <a:srgbClr val="A88628"/>
    <a:srgbClr val="E6AA00"/>
    <a:srgbClr val="555864"/>
    <a:srgbClr val="FFFFFF"/>
    <a:srgbClr val="1D1D23"/>
    <a:srgbClr val="84D9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0" autoAdjust="0"/>
    <p:restoredTop sz="91223" autoAdjust="0"/>
  </p:normalViewPr>
  <p:slideViewPr>
    <p:cSldViewPr snapToGrid="0" snapToObjects="1" showGuides="1">
      <p:cViewPr varScale="1">
        <p:scale>
          <a:sx n="119" d="100"/>
          <a:sy n="119" d="100"/>
        </p:scale>
        <p:origin x="258" y="96"/>
      </p:cViewPr>
      <p:guideLst>
        <p:guide orient="horz" pos="7479"/>
        <p:guide orient="horz" pos="1406"/>
        <p:guide orient="horz" pos="5639"/>
        <p:guide pos="7644"/>
        <p:guide orient="horz" pos="2210"/>
        <p:guide orient="horz" pos="1355"/>
        <p:guide orient="horz" pos="3549"/>
        <p:guide pos="384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42" d="100"/>
        <a:sy n="4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ADFE6-394D-4E46-A13A-6ADB4C6F5A2B}" type="datetimeFigureOut">
              <a:rPr lang="en-US" smtClean="0"/>
              <a:t>9/4/2017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9E5EA5-C609-1C45-8EE1-671BA0A753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1902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C7F10-23EF-2E47-8957-4A67D7548436}" type="datetimeFigureOut">
              <a:rPr lang="en-US" smtClean="0"/>
              <a:t>9/4/2017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7F877-819B-DC42-B68E-F392E50E4D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365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7301">
              <a:defRPr/>
            </a:pPr>
            <a:r>
              <a:rPr lang="en-US" sz="1200" dirty="0"/>
              <a:t>Flowserve is your partner for less unplanned downtime, greater efficiencies, less headaches and ultimately greater profitability.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49195-E685-4A1F-B1BA-9126AC7E46E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299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_FullPhoto_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88825" cy="6858000"/>
          </a:xfrm>
          <a:prstGeom prst="rect">
            <a:avLst/>
          </a:prstGeom>
        </p:spPr>
        <p:txBody>
          <a:bodyPr vert="horz" lIns="45720" tIns="22860" rIns="45720" bIns="22860"/>
          <a:lstStyle/>
          <a:p>
            <a:r>
              <a:rPr lang="en-US" dirty="0"/>
              <a:t>Drag GRID/Photo image here</a:t>
            </a:r>
          </a:p>
        </p:txBody>
      </p:sp>
      <p:sp>
        <p:nvSpPr>
          <p:cNvPr id="14" name="Shape 190"/>
          <p:cNvSpPr/>
          <p:nvPr userDrawn="1"/>
        </p:nvSpPr>
        <p:spPr>
          <a:xfrm>
            <a:off x="11677850" y="6614866"/>
            <a:ext cx="320978" cy="267247"/>
          </a:xfrm>
          <a:prstGeom prst="rect">
            <a:avLst/>
          </a:prstGeom>
          <a:solidFill>
            <a:srgbClr val="FF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86012" y="6663208"/>
            <a:ext cx="307116" cy="162643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2A81469F-7BE5-40CC-A8A5-544B599D7AD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Flowserve_REV-0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408" y="469495"/>
            <a:ext cx="1252938" cy="49887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34601" y="1729488"/>
            <a:ext cx="9137117" cy="543113"/>
          </a:xfrm>
          <a:prstGeom prst="rect">
            <a:avLst/>
          </a:prstGeom>
        </p:spPr>
        <p:txBody>
          <a:bodyPr lIns="45720" tIns="22860" rIns="45720" bIns="22860" anchor="ctr" anchorCtr="0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939962" y="3660643"/>
            <a:ext cx="6431756" cy="635093"/>
          </a:xfrm>
          <a:prstGeom prst="rect">
            <a:avLst/>
          </a:prstGeom>
        </p:spPr>
        <p:txBody>
          <a:bodyPr vert="horz" lIns="45720" tIns="22860" rIns="45720" bIns="22860"/>
          <a:lstStyle>
            <a:lvl1pPr marL="0" indent="0" algn="r">
              <a:buFontTx/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9076834" y="5936457"/>
            <a:ext cx="2294884" cy="635093"/>
          </a:xfrm>
          <a:prstGeom prst="rect">
            <a:avLst/>
          </a:prstGeom>
        </p:spPr>
        <p:txBody>
          <a:bodyPr vert="horz" lIns="45720" tIns="22860" rIns="45720" bIns="22860" anchor="ctr" anchorCtr="0"/>
          <a:lstStyle>
            <a:lvl1pPr marL="0" indent="0" algn="r">
              <a:buFontTx/>
              <a:buNone/>
              <a:defRPr sz="1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826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_GRIDPhoto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88825" cy="6858000"/>
          </a:xfrm>
          <a:prstGeom prst="rect">
            <a:avLst/>
          </a:prstGeom>
        </p:spPr>
        <p:txBody>
          <a:bodyPr vert="horz" lIns="45720" tIns="22860" rIns="45720" bIns="22860"/>
          <a:lstStyle/>
          <a:p>
            <a:r>
              <a:rPr lang="en-US" dirty="0"/>
              <a:t>Drag GRID/Photo image here</a:t>
            </a:r>
          </a:p>
        </p:txBody>
      </p:sp>
      <p:sp>
        <p:nvSpPr>
          <p:cNvPr id="14" name="Shape 190"/>
          <p:cNvSpPr/>
          <p:nvPr userDrawn="1"/>
        </p:nvSpPr>
        <p:spPr>
          <a:xfrm>
            <a:off x="11677850" y="6614866"/>
            <a:ext cx="320978" cy="267247"/>
          </a:xfrm>
          <a:prstGeom prst="rect">
            <a:avLst/>
          </a:prstGeom>
          <a:solidFill>
            <a:srgbClr val="FF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86012" y="6663208"/>
            <a:ext cx="307116" cy="162643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2A81469F-7BE5-40CC-A8A5-544B599D7AD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Flowserve_REV-0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408" y="469495"/>
            <a:ext cx="1252938" cy="49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82275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t_GRIDPhoto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88825" cy="6858000"/>
          </a:xfrm>
          <a:prstGeom prst="rect">
            <a:avLst/>
          </a:prstGeom>
        </p:spPr>
        <p:txBody>
          <a:bodyPr vert="horz" lIns="45720" tIns="22860" rIns="45720" bIns="22860"/>
          <a:lstStyle/>
          <a:p>
            <a:r>
              <a:rPr lang="en-US" dirty="0"/>
              <a:t>Drag GRID/Photo image here</a:t>
            </a:r>
          </a:p>
        </p:txBody>
      </p:sp>
      <p:sp>
        <p:nvSpPr>
          <p:cNvPr id="14" name="Shape 190"/>
          <p:cNvSpPr/>
          <p:nvPr userDrawn="1"/>
        </p:nvSpPr>
        <p:spPr>
          <a:xfrm>
            <a:off x="11677850" y="6614866"/>
            <a:ext cx="320978" cy="267247"/>
          </a:xfrm>
          <a:prstGeom prst="rect">
            <a:avLst/>
          </a:prstGeom>
          <a:solidFill>
            <a:srgbClr val="FF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86012" y="6663208"/>
            <a:ext cx="307116" cy="162643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2A81469F-7BE5-40CC-A8A5-544B599D7AD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Flowserve_REV-0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408" y="469495"/>
            <a:ext cx="1252938" cy="498872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98619" y="2231238"/>
            <a:ext cx="9412225" cy="1072489"/>
          </a:xfrm>
          <a:prstGeom prst="rect">
            <a:avLst/>
          </a:prstGeom>
        </p:spPr>
        <p:txBody>
          <a:bodyPr lIns="45720" tIns="22860" rIns="45720" bIns="22860" anchor="b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3496648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94050" y="6663208"/>
            <a:ext cx="307116" cy="162643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2A81469F-7BE5-40CC-A8A5-544B599D7A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711097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4601" y="485388"/>
            <a:ext cx="9393647" cy="713175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lnSpc>
                <a:spcPct val="90000"/>
              </a:lnSpc>
              <a:defRPr sz="2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430" y="1531938"/>
            <a:ext cx="11041818" cy="4751086"/>
          </a:xfrm>
          <a:prstGeom prst="rect">
            <a:avLst/>
          </a:prstGeom>
        </p:spPr>
        <p:txBody>
          <a:bodyPr lIns="45720" tIns="22860" rIns="45720" bIns="22860"/>
          <a:lstStyle>
            <a:lvl1pPr marL="170657" indent="-170657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defRPr sz="1600"/>
            </a:lvl1pPr>
            <a:lvl2pPr marL="374650" indent="-203994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Lucida Grande"/>
              <a:buChar char="-"/>
              <a:tabLst/>
              <a:defRPr sz="1600"/>
            </a:lvl2pPr>
            <a:lvl3pPr marL="545307" indent="-170657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defRPr sz="1600"/>
            </a:lvl3pPr>
            <a:lvl4pPr marL="740569" indent="-19526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Lucida Grande"/>
              <a:buChar char="-"/>
              <a:defRPr sz="1600"/>
            </a:lvl4pPr>
            <a:lvl5pPr marL="912019" indent="-1714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94050" y="6663208"/>
            <a:ext cx="307116" cy="162643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2A81469F-7BE5-40CC-A8A5-544B599D7A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256366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4602" y="485388"/>
            <a:ext cx="9393647" cy="736987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2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94050" y="6663208"/>
            <a:ext cx="307116" cy="162643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2A81469F-7BE5-40CC-A8A5-544B599D7A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933516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4601" y="485388"/>
            <a:ext cx="9401585" cy="771912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2500">
                <a:solidFill>
                  <a:srgbClr val="9084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431" y="1539875"/>
            <a:ext cx="11049755" cy="4722813"/>
          </a:xfrm>
          <a:prstGeom prst="rect">
            <a:avLst/>
          </a:prstGeom>
        </p:spPr>
        <p:txBody>
          <a:bodyPr lIns="45720" tIns="22860" rIns="45720" bIns="22860"/>
          <a:lstStyle>
            <a:lvl1pPr marL="170657" indent="-170657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defRPr sz="1600">
                <a:solidFill>
                  <a:schemeClr val="accent2"/>
                </a:solidFill>
              </a:defRPr>
            </a:lvl1pPr>
            <a:lvl2pPr marL="374650" indent="-203994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Lucida Grande"/>
              <a:buChar char="-"/>
              <a:tabLst/>
              <a:defRPr sz="1600">
                <a:solidFill>
                  <a:schemeClr val="accent2"/>
                </a:solidFill>
              </a:defRPr>
            </a:lvl2pPr>
            <a:lvl3pPr marL="545307" indent="-170657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defRPr sz="1600">
                <a:solidFill>
                  <a:schemeClr val="accent2"/>
                </a:solidFill>
              </a:defRPr>
            </a:lvl3pPr>
            <a:lvl4pPr marL="740569" indent="-19526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Lucida Grande"/>
              <a:buChar char="-"/>
              <a:defRPr sz="1600">
                <a:solidFill>
                  <a:schemeClr val="accent2"/>
                </a:solidFill>
              </a:defRPr>
            </a:lvl4pPr>
            <a:lvl5pPr marL="912019" indent="-1714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94050" y="6663208"/>
            <a:ext cx="307116" cy="162643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2A81469F-7BE5-40CC-A8A5-544B599D7A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955256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4602" y="485388"/>
            <a:ext cx="9385710" cy="795725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25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94050" y="6663208"/>
            <a:ext cx="307116" cy="162643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2A81469F-7BE5-40CC-A8A5-544B599D7A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99177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4601" y="485388"/>
            <a:ext cx="9401585" cy="771912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25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431" y="1539875"/>
            <a:ext cx="11049755" cy="4722813"/>
          </a:xfrm>
          <a:prstGeom prst="rect">
            <a:avLst/>
          </a:prstGeom>
        </p:spPr>
        <p:txBody>
          <a:bodyPr lIns="45720" tIns="22860" rIns="45720" bIns="22860"/>
          <a:lstStyle>
            <a:lvl1pPr marL="170657" indent="-170657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defRPr sz="1600">
                <a:solidFill>
                  <a:schemeClr val="accent2"/>
                </a:solidFill>
              </a:defRPr>
            </a:lvl1pPr>
            <a:lvl2pPr marL="374650" indent="-203994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Lucida Grande"/>
              <a:buChar char="-"/>
              <a:tabLst/>
              <a:defRPr sz="1600">
                <a:solidFill>
                  <a:schemeClr val="accent2"/>
                </a:solidFill>
              </a:defRPr>
            </a:lvl2pPr>
            <a:lvl3pPr marL="545307" indent="-170657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defRPr sz="1600">
                <a:solidFill>
                  <a:schemeClr val="accent2"/>
                </a:solidFill>
              </a:defRPr>
            </a:lvl3pPr>
            <a:lvl4pPr marL="740569" indent="-19526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Lucida Grande"/>
              <a:buChar char="-"/>
              <a:defRPr sz="1600">
                <a:solidFill>
                  <a:schemeClr val="accent2"/>
                </a:solidFill>
              </a:defRPr>
            </a:lvl4pPr>
            <a:lvl5pPr marL="912019" indent="-1714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94050" y="6663208"/>
            <a:ext cx="307116" cy="162643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2A81469F-7BE5-40CC-A8A5-544B599D7A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10417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4602" y="485388"/>
            <a:ext cx="9385710" cy="795725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25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94050" y="6663208"/>
            <a:ext cx="307116" cy="162643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2A81469F-7BE5-40CC-A8A5-544B599D7A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700801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4601" y="485388"/>
            <a:ext cx="9557341" cy="705237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2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94050" y="6663208"/>
            <a:ext cx="307116" cy="162643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2A81469F-7BE5-40CC-A8A5-544B599D7A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86431" y="1539875"/>
            <a:ext cx="5064978" cy="4751086"/>
          </a:xfrm>
          <a:prstGeom prst="rect">
            <a:avLst/>
          </a:prstGeom>
        </p:spPr>
        <p:txBody>
          <a:bodyPr lIns="45720" tIns="22860" rIns="45720" bIns="22860"/>
          <a:lstStyle>
            <a:lvl1pPr marL="170657" indent="-170657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defRPr sz="1600">
                <a:solidFill>
                  <a:schemeClr val="tx1"/>
                </a:solidFill>
              </a:defRPr>
            </a:lvl1pPr>
            <a:lvl2pPr marL="374650" indent="-203994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Lucida Grande"/>
              <a:buChar char="-"/>
              <a:tabLst/>
              <a:defRPr sz="1600">
                <a:solidFill>
                  <a:schemeClr val="tx1"/>
                </a:solidFill>
              </a:defRPr>
            </a:lvl2pPr>
            <a:lvl3pPr marL="545307" indent="-170657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defRPr sz="1600">
                <a:solidFill>
                  <a:schemeClr val="tx1"/>
                </a:solidFill>
              </a:defRPr>
            </a:lvl3pPr>
            <a:lvl4pPr marL="740569" indent="-19526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Lucida Grande"/>
              <a:buChar char="-"/>
              <a:defRPr sz="1600">
                <a:solidFill>
                  <a:schemeClr val="tx1"/>
                </a:solidFill>
              </a:defRPr>
            </a:lvl4pPr>
            <a:lvl5pPr marL="912019" indent="-1714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6555334" y="1539875"/>
            <a:ext cx="5064978" cy="4751086"/>
          </a:xfrm>
          <a:prstGeom prst="rect">
            <a:avLst/>
          </a:prstGeom>
        </p:spPr>
        <p:txBody>
          <a:bodyPr lIns="45720" tIns="22860" rIns="45720" bIns="22860"/>
          <a:lstStyle>
            <a:lvl1pPr marL="170657" indent="-170657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defRPr sz="1600">
                <a:solidFill>
                  <a:schemeClr val="tx1"/>
                </a:solidFill>
              </a:defRPr>
            </a:lvl1pPr>
            <a:lvl2pPr marL="374650" indent="-203994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Lucida Grande"/>
              <a:buChar char="-"/>
              <a:tabLst/>
              <a:defRPr sz="1600">
                <a:solidFill>
                  <a:schemeClr val="tx1"/>
                </a:solidFill>
              </a:defRPr>
            </a:lvl2pPr>
            <a:lvl3pPr marL="545307" indent="-170657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defRPr sz="1600">
                <a:solidFill>
                  <a:schemeClr val="tx1"/>
                </a:solidFill>
              </a:defRPr>
            </a:lvl3pPr>
            <a:lvl4pPr marL="740569" indent="-19526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Lucida Grande"/>
              <a:buChar char="-"/>
              <a:defRPr sz="1600">
                <a:solidFill>
                  <a:schemeClr val="tx1"/>
                </a:solidFill>
              </a:defRPr>
            </a:lvl4pPr>
            <a:lvl5pPr marL="912019" indent="-1714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837414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_FullPhoto_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88825" cy="6858000"/>
          </a:xfrm>
          <a:prstGeom prst="rect">
            <a:avLst/>
          </a:prstGeom>
        </p:spPr>
        <p:txBody>
          <a:bodyPr vert="horz" lIns="45720" tIns="22860" rIns="45720" bIns="22860"/>
          <a:lstStyle>
            <a:lvl1pPr marL="0" marR="0" indent="0" algn="l" defTabSz="91421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/>
              <a:t>Drag GRID/Photo image here</a:t>
            </a:r>
          </a:p>
          <a:p>
            <a:endParaRPr lang="en-US" dirty="0"/>
          </a:p>
        </p:txBody>
      </p:sp>
      <p:sp>
        <p:nvSpPr>
          <p:cNvPr id="14" name="Shape 190"/>
          <p:cNvSpPr/>
          <p:nvPr userDrawn="1"/>
        </p:nvSpPr>
        <p:spPr>
          <a:xfrm>
            <a:off x="11677850" y="6614866"/>
            <a:ext cx="320978" cy="267247"/>
          </a:xfrm>
          <a:prstGeom prst="rect">
            <a:avLst/>
          </a:prstGeom>
          <a:solidFill>
            <a:srgbClr val="FF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86012" y="6663208"/>
            <a:ext cx="307116" cy="162643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2A81469F-7BE5-40CC-A8A5-544B599D7AD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Flowserve_REV-0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408" y="469495"/>
            <a:ext cx="1252938" cy="49887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34601" y="1478464"/>
            <a:ext cx="9137117" cy="543113"/>
          </a:xfrm>
          <a:prstGeom prst="rect">
            <a:avLst/>
          </a:prstGeom>
        </p:spPr>
        <p:txBody>
          <a:bodyPr lIns="45720" tIns="22860" rIns="45720" bIns="22860" anchor="ctr" anchorCtr="0"/>
          <a:lstStyle>
            <a:lvl1pPr algn="r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939962" y="4127605"/>
            <a:ext cx="6431756" cy="635093"/>
          </a:xfrm>
          <a:prstGeom prst="rect">
            <a:avLst/>
          </a:prstGeom>
        </p:spPr>
        <p:txBody>
          <a:bodyPr vert="horz" lIns="45720" tIns="22860" rIns="45720" bIns="22860"/>
          <a:lstStyle>
            <a:lvl1pPr marL="0" indent="0"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9076834" y="5936457"/>
            <a:ext cx="2294884" cy="635093"/>
          </a:xfrm>
          <a:prstGeom prst="rect">
            <a:avLst/>
          </a:prstGeom>
        </p:spPr>
        <p:txBody>
          <a:bodyPr vert="horz" lIns="45720" tIns="22860" rIns="45720" bIns="22860" anchor="ctr" anchorCtr="0"/>
          <a:lstStyle>
            <a:lvl1pPr marL="0" indent="0" algn="r">
              <a:buFontTx/>
              <a:buNone/>
              <a:defRPr sz="1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062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4601" y="485388"/>
            <a:ext cx="9557341" cy="795725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2500">
                <a:solidFill>
                  <a:srgbClr val="9084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94050" y="6663208"/>
            <a:ext cx="307116" cy="162643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2A81469F-7BE5-40CC-A8A5-544B599D7A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86431" y="1539875"/>
            <a:ext cx="5064978" cy="4751086"/>
          </a:xfrm>
          <a:prstGeom prst="rect">
            <a:avLst/>
          </a:prstGeom>
        </p:spPr>
        <p:txBody>
          <a:bodyPr lIns="45720" tIns="22860" rIns="45720" bIns="22860"/>
          <a:lstStyle>
            <a:lvl1pPr marL="170657" indent="-170657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defRPr sz="1600">
                <a:solidFill>
                  <a:schemeClr val="accent2"/>
                </a:solidFill>
              </a:defRPr>
            </a:lvl1pPr>
            <a:lvl2pPr marL="374650" indent="-203994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Lucida Grande"/>
              <a:buChar char="-"/>
              <a:tabLst/>
              <a:defRPr sz="1600">
                <a:solidFill>
                  <a:schemeClr val="accent2"/>
                </a:solidFill>
              </a:defRPr>
            </a:lvl2pPr>
            <a:lvl3pPr marL="545307" indent="-170657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defRPr sz="1600">
                <a:solidFill>
                  <a:schemeClr val="accent2"/>
                </a:solidFill>
              </a:defRPr>
            </a:lvl3pPr>
            <a:lvl4pPr marL="740569" indent="-19526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Lucida Grande"/>
              <a:buChar char="-"/>
              <a:defRPr sz="1600">
                <a:solidFill>
                  <a:schemeClr val="accent2"/>
                </a:solidFill>
              </a:defRPr>
            </a:lvl4pPr>
            <a:lvl5pPr marL="912019" indent="-1714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555334" y="1539875"/>
            <a:ext cx="5064978" cy="4751086"/>
          </a:xfrm>
          <a:prstGeom prst="rect">
            <a:avLst/>
          </a:prstGeom>
        </p:spPr>
        <p:txBody>
          <a:bodyPr lIns="45720" tIns="22860" rIns="45720" bIns="22860"/>
          <a:lstStyle>
            <a:lvl1pPr marL="170657" indent="-170657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defRPr sz="1600">
                <a:solidFill>
                  <a:schemeClr val="accent2"/>
                </a:solidFill>
              </a:defRPr>
            </a:lvl1pPr>
            <a:lvl2pPr marL="374650" indent="-203994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Lucida Grande"/>
              <a:buChar char="-"/>
              <a:tabLst/>
              <a:defRPr sz="1600">
                <a:solidFill>
                  <a:schemeClr val="accent2"/>
                </a:solidFill>
              </a:defRPr>
            </a:lvl2pPr>
            <a:lvl3pPr marL="545307" indent="-170657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defRPr sz="1600">
                <a:solidFill>
                  <a:schemeClr val="accent2"/>
                </a:solidFill>
              </a:defRPr>
            </a:lvl3pPr>
            <a:lvl4pPr marL="740569" indent="-19526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Lucida Grande"/>
              <a:buChar char="-"/>
              <a:defRPr sz="1600">
                <a:solidFill>
                  <a:schemeClr val="accent2"/>
                </a:solidFill>
              </a:defRPr>
            </a:lvl4pPr>
            <a:lvl5pPr marL="912019" indent="-1714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7686130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4601" y="485388"/>
            <a:ext cx="9393647" cy="713175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2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430" y="1539875"/>
            <a:ext cx="6866761" cy="4751086"/>
          </a:xfrm>
          <a:prstGeom prst="rect">
            <a:avLst/>
          </a:prstGeom>
        </p:spPr>
        <p:txBody>
          <a:bodyPr lIns="45720" tIns="22860" rIns="45720" bIns="22860"/>
          <a:lstStyle>
            <a:lvl1pPr marL="170657" indent="-170657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defRPr sz="1600"/>
            </a:lvl1pPr>
            <a:lvl2pPr marL="374650" indent="-203994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Lucida Grande"/>
              <a:buChar char="-"/>
              <a:tabLst/>
              <a:defRPr sz="1600"/>
            </a:lvl2pPr>
            <a:lvl3pPr marL="545307" indent="-170657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defRPr sz="1600"/>
            </a:lvl3pPr>
            <a:lvl4pPr marL="740569" indent="-19526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Lucida Grande"/>
              <a:buChar char="-"/>
              <a:defRPr sz="1600"/>
            </a:lvl4pPr>
            <a:lvl5pPr marL="912019" indent="-1714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94050" y="6663208"/>
            <a:ext cx="307116" cy="162643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2A81469F-7BE5-40CC-A8A5-544B599D7A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7818310" y="1516063"/>
            <a:ext cx="3809938" cy="4751388"/>
          </a:xfrm>
          <a:prstGeom prst="rect">
            <a:avLst/>
          </a:prstGeom>
        </p:spPr>
        <p:txBody>
          <a:bodyPr vert="horz" lIns="45720" tIns="22860" rIns="45720" bIns="22860"/>
          <a:lstStyle>
            <a:lvl1pPr marL="0" indent="0">
              <a:buFontTx/>
              <a:buNone/>
              <a:defRPr sz="1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289953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4601" y="485388"/>
            <a:ext cx="9393647" cy="713175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2500">
                <a:solidFill>
                  <a:srgbClr val="9084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430" y="1539875"/>
            <a:ext cx="6866761" cy="4751086"/>
          </a:xfrm>
          <a:prstGeom prst="rect">
            <a:avLst/>
          </a:prstGeom>
        </p:spPr>
        <p:txBody>
          <a:bodyPr lIns="45720" tIns="22860" rIns="45720" bIns="22860"/>
          <a:lstStyle>
            <a:lvl1pPr marL="170657" indent="-170657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defRPr sz="1600">
                <a:solidFill>
                  <a:srgbClr val="908474"/>
                </a:solidFill>
              </a:defRPr>
            </a:lvl1pPr>
            <a:lvl2pPr marL="374650" indent="-203994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Lucida Grande"/>
              <a:buChar char="-"/>
              <a:tabLst/>
              <a:defRPr sz="1600">
                <a:solidFill>
                  <a:srgbClr val="908474"/>
                </a:solidFill>
              </a:defRPr>
            </a:lvl2pPr>
            <a:lvl3pPr marL="545307" indent="-170657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defRPr sz="1600">
                <a:solidFill>
                  <a:srgbClr val="908474"/>
                </a:solidFill>
              </a:defRPr>
            </a:lvl3pPr>
            <a:lvl4pPr marL="740569" indent="-19526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Lucida Grande"/>
              <a:buChar char="-"/>
              <a:defRPr sz="1600">
                <a:solidFill>
                  <a:srgbClr val="908474"/>
                </a:solidFill>
              </a:defRPr>
            </a:lvl4pPr>
            <a:lvl5pPr marL="912019" indent="-1714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defRPr sz="1600">
                <a:solidFill>
                  <a:srgbClr val="90847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94050" y="6663208"/>
            <a:ext cx="307116" cy="162643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2A81469F-7BE5-40CC-A8A5-544B599D7A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7818310" y="1516063"/>
            <a:ext cx="3809938" cy="4751388"/>
          </a:xfrm>
          <a:prstGeom prst="rect">
            <a:avLst/>
          </a:prstGeom>
        </p:spPr>
        <p:txBody>
          <a:bodyPr vert="horz" lIns="45720" tIns="22860" rIns="45720" bIns="22860"/>
          <a:lstStyle>
            <a:lvl1pPr marL="0" indent="0">
              <a:buFontTx/>
              <a:buNone/>
              <a:defRPr sz="1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324650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hoto,Title,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lowserve_GRID_LtGray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88952" cy="6858000"/>
          </a:xfrm>
          <a:prstGeom prst="rect">
            <a:avLst/>
          </a:prstGeom>
        </p:spPr>
      </p:pic>
      <p:sp>
        <p:nvSpPr>
          <p:cNvPr id="12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218901" y="277955"/>
            <a:ext cx="4503912" cy="6300736"/>
          </a:xfrm>
          <a:prstGeom prst="rect">
            <a:avLst/>
          </a:prstGeom>
        </p:spPr>
        <p:txBody>
          <a:bodyPr vert="horz" lIns="45720" tIns="22860" rIns="45720" bIns="22860"/>
          <a:lstStyle/>
          <a:p>
            <a:endParaRPr lang="en-US" dirty="0"/>
          </a:p>
        </p:txBody>
      </p:sp>
      <p:sp>
        <p:nvSpPr>
          <p:cNvPr id="14" name="Shape 190"/>
          <p:cNvSpPr/>
          <p:nvPr userDrawn="1"/>
        </p:nvSpPr>
        <p:spPr>
          <a:xfrm>
            <a:off x="11677850" y="6614866"/>
            <a:ext cx="320978" cy="267247"/>
          </a:xfrm>
          <a:prstGeom prst="rect">
            <a:avLst/>
          </a:prstGeom>
          <a:solidFill>
            <a:srgbClr val="FF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86012" y="6663208"/>
            <a:ext cx="307116" cy="162643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2A81469F-7BE5-40CC-A8A5-544B599D7A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2253" y="485388"/>
            <a:ext cx="6679689" cy="713175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25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4" name="Picture 23" descr="Flowserve_REV-0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408" y="469495"/>
            <a:ext cx="1252938" cy="498872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5112254" y="1539875"/>
            <a:ext cx="6508058" cy="4751086"/>
          </a:xfrm>
          <a:prstGeom prst="rect">
            <a:avLst/>
          </a:prstGeom>
        </p:spPr>
        <p:txBody>
          <a:bodyPr lIns="45720" tIns="22860" rIns="45720" bIns="22860"/>
          <a:lstStyle>
            <a:lvl1pPr marL="170657" indent="-170657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defRPr sz="1600">
                <a:solidFill>
                  <a:schemeClr val="tx1"/>
                </a:solidFill>
              </a:defRPr>
            </a:lvl1pPr>
            <a:lvl2pPr marL="374650" indent="-203994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Lucida Grande"/>
              <a:buChar char="-"/>
              <a:tabLst/>
              <a:defRPr sz="1600">
                <a:solidFill>
                  <a:schemeClr val="tx1"/>
                </a:solidFill>
              </a:defRPr>
            </a:lvl2pPr>
            <a:lvl3pPr marL="545307" indent="-170657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defRPr sz="1600">
                <a:solidFill>
                  <a:schemeClr val="tx1"/>
                </a:solidFill>
              </a:defRPr>
            </a:lvl3pPr>
            <a:lvl4pPr marL="740569" indent="-19526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Lucida Grande"/>
              <a:buChar char="-"/>
              <a:defRPr sz="1600">
                <a:solidFill>
                  <a:schemeClr val="tx1"/>
                </a:solidFill>
              </a:defRPr>
            </a:lvl4pPr>
            <a:lvl5pPr marL="912019" indent="-1714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3531650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hoto,Title,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Flowserve_GRID_LtGray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88952" cy="6858000"/>
          </a:xfrm>
          <a:prstGeom prst="rect">
            <a:avLst/>
          </a:prstGeom>
        </p:spPr>
      </p:pic>
      <p:sp>
        <p:nvSpPr>
          <p:cNvPr id="25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218901" y="277955"/>
            <a:ext cx="4503912" cy="6300736"/>
          </a:xfrm>
          <a:prstGeom prst="rect">
            <a:avLst/>
          </a:prstGeom>
        </p:spPr>
        <p:txBody>
          <a:bodyPr vert="horz" lIns="45720" tIns="22860" rIns="45720" bIns="22860"/>
          <a:lstStyle/>
          <a:p>
            <a:endParaRPr lang="en-US" dirty="0"/>
          </a:p>
        </p:txBody>
      </p:sp>
      <p:sp>
        <p:nvSpPr>
          <p:cNvPr id="26" name="Shape 190"/>
          <p:cNvSpPr/>
          <p:nvPr userDrawn="1"/>
        </p:nvSpPr>
        <p:spPr>
          <a:xfrm>
            <a:off x="11677850" y="6614866"/>
            <a:ext cx="320978" cy="267247"/>
          </a:xfrm>
          <a:prstGeom prst="rect">
            <a:avLst/>
          </a:prstGeom>
          <a:solidFill>
            <a:srgbClr val="FF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2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86012" y="6663208"/>
            <a:ext cx="307116" cy="162643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2A81469F-7BE5-40CC-A8A5-544B599D7A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2253" y="485388"/>
            <a:ext cx="6679689" cy="713175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25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Flowserve_REV-0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408" y="469495"/>
            <a:ext cx="1252938" cy="498872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5112254" y="1539875"/>
            <a:ext cx="6508058" cy="4751086"/>
          </a:xfrm>
          <a:prstGeom prst="rect">
            <a:avLst/>
          </a:prstGeom>
        </p:spPr>
        <p:txBody>
          <a:bodyPr lIns="45720" tIns="22860" rIns="45720" bIns="22860"/>
          <a:lstStyle>
            <a:lvl1pPr marL="170657" indent="-170657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defRPr sz="1600">
                <a:solidFill>
                  <a:schemeClr val="accent2"/>
                </a:solidFill>
              </a:defRPr>
            </a:lvl1pPr>
            <a:lvl2pPr marL="374650" indent="-203994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Lucida Grande"/>
              <a:buChar char="-"/>
              <a:tabLst/>
              <a:defRPr sz="1600">
                <a:solidFill>
                  <a:schemeClr val="accent2"/>
                </a:solidFill>
              </a:defRPr>
            </a:lvl2pPr>
            <a:lvl3pPr marL="545307" indent="-170657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defRPr sz="1600">
                <a:solidFill>
                  <a:schemeClr val="accent2"/>
                </a:solidFill>
              </a:defRPr>
            </a:lvl3pPr>
            <a:lvl4pPr marL="740569" indent="-19526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Lucida Grande"/>
              <a:buChar char="-"/>
              <a:defRPr sz="1600">
                <a:solidFill>
                  <a:schemeClr val="accent2"/>
                </a:solidFill>
              </a:defRPr>
            </a:lvl4pPr>
            <a:lvl5pPr marL="912019" indent="-1714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9255444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Photo,Title,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Flowserve_GRID_LtGray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88952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4692751" y="2984698"/>
            <a:ext cx="7264639" cy="108768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5057" y="3087988"/>
            <a:ext cx="6896885" cy="543113"/>
          </a:xfrm>
          <a:prstGeom prst="rect">
            <a:avLst/>
          </a:prstGeom>
        </p:spPr>
        <p:txBody>
          <a:bodyPr lIns="45720" tIns="22860" rIns="45720" bIns="22860"/>
          <a:lstStyle>
            <a:lvl1pPr algn="ctr">
              <a:defRPr sz="33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895056" y="3560376"/>
            <a:ext cx="6896885" cy="361927"/>
          </a:xfrm>
          <a:prstGeom prst="rect">
            <a:avLst/>
          </a:prstGeom>
        </p:spPr>
        <p:txBody>
          <a:bodyPr vert="horz" lIns="45720" tIns="22860" rIns="45720" bIns="22860"/>
          <a:lstStyle>
            <a:lvl1pPr marL="0" indent="0" algn="ctr">
              <a:buFontTx/>
              <a:buNone/>
              <a:defRPr sz="22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249068" y="1963631"/>
            <a:ext cx="2636342" cy="721207"/>
          </a:xfrm>
          <a:prstGeom prst="rect">
            <a:avLst/>
          </a:prstGeom>
        </p:spPr>
        <p:txBody>
          <a:bodyPr vert="horz" lIns="45720" tIns="22860" rIns="45720" bIns="22860"/>
          <a:lstStyle>
            <a:lvl1pPr marL="0" indent="0" algn="ctr">
              <a:buFontTx/>
              <a:buNone/>
              <a:defRPr sz="2200">
                <a:solidFill>
                  <a:srgbClr val="90847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5" name="Picture 14" descr="Flowserve_REV-0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140" y="361506"/>
            <a:ext cx="1252938" cy="498872"/>
          </a:xfrm>
          <a:prstGeom prst="rect">
            <a:avLst/>
          </a:prstGeom>
        </p:spPr>
      </p:pic>
      <p:sp>
        <p:nvSpPr>
          <p:cNvPr id="1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218901" y="277955"/>
            <a:ext cx="4503912" cy="6300736"/>
          </a:xfrm>
          <a:prstGeom prst="rect">
            <a:avLst/>
          </a:prstGeom>
        </p:spPr>
        <p:txBody>
          <a:bodyPr vert="horz" lIns="45720" tIns="22860" rIns="45720" bIns="22860"/>
          <a:lstStyle/>
          <a:p>
            <a:endParaRPr lang="en-US" dirty="0"/>
          </a:p>
        </p:txBody>
      </p:sp>
      <p:sp>
        <p:nvSpPr>
          <p:cNvPr id="25" name="Shape 190"/>
          <p:cNvSpPr/>
          <p:nvPr userDrawn="1"/>
        </p:nvSpPr>
        <p:spPr>
          <a:xfrm>
            <a:off x="11677850" y="6614866"/>
            <a:ext cx="320978" cy="267247"/>
          </a:xfrm>
          <a:prstGeom prst="rect">
            <a:avLst/>
          </a:prstGeom>
          <a:solidFill>
            <a:srgbClr val="FF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2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86012" y="6663208"/>
            <a:ext cx="307116" cy="162643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2A81469F-7BE5-40CC-A8A5-544B599D7AD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Flowserve_REV-0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408" y="469495"/>
            <a:ext cx="1252938" cy="49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432870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Photo,Title,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Flowserve_GRID_LtGray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88952" cy="6858000"/>
          </a:xfrm>
          <a:prstGeom prst="rect">
            <a:avLst/>
          </a:prstGeom>
        </p:spPr>
      </p:pic>
      <p:sp>
        <p:nvSpPr>
          <p:cNvPr id="34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218901" y="277955"/>
            <a:ext cx="4503912" cy="6300736"/>
          </a:xfrm>
          <a:prstGeom prst="rect">
            <a:avLst/>
          </a:prstGeom>
        </p:spPr>
        <p:txBody>
          <a:bodyPr vert="horz" lIns="45720" tIns="22860" rIns="45720" bIns="22860"/>
          <a:lstStyle/>
          <a:p>
            <a:endParaRPr lang="en-US" dirty="0"/>
          </a:p>
        </p:txBody>
      </p:sp>
      <p:sp>
        <p:nvSpPr>
          <p:cNvPr id="35" name="Shape 190"/>
          <p:cNvSpPr/>
          <p:nvPr userDrawn="1"/>
        </p:nvSpPr>
        <p:spPr>
          <a:xfrm>
            <a:off x="11677850" y="6614866"/>
            <a:ext cx="320978" cy="267247"/>
          </a:xfrm>
          <a:prstGeom prst="rect">
            <a:avLst/>
          </a:prstGeom>
          <a:solidFill>
            <a:srgbClr val="FF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3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86012" y="6663208"/>
            <a:ext cx="307116" cy="162643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2A81469F-7BE5-40CC-A8A5-544B599D7A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2253" y="445501"/>
            <a:ext cx="6679689" cy="484715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2700" b="1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249068" y="2848305"/>
            <a:ext cx="2636342" cy="721207"/>
          </a:xfrm>
          <a:prstGeom prst="rect">
            <a:avLst/>
          </a:prstGeom>
        </p:spPr>
        <p:txBody>
          <a:bodyPr vert="horz" lIns="45720" tIns="22860" rIns="45720" bIns="22860"/>
          <a:lstStyle>
            <a:lvl1pPr marL="0" indent="0" algn="ctr">
              <a:buFontTx/>
              <a:buNone/>
              <a:defRPr sz="2200">
                <a:solidFill>
                  <a:srgbClr val="90847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8882304" y="2848305"/>
            <a:ext cx="2636342" cy="721207"/>
          </a:xfrm>
          <a:prstGeom prst="rect">
            <a:avLst/>
          </a:prstGeom>
        </p:spPr>
        <p:txBody>
          <a:bodyPr vert="horz" lIns="45720" tIns="22860" rIns="45720" bIns="22860"/>
          <a:lstStyle>
            <a:lvl1pPr marL="0" indent="0" algn="ctr">
              <a:buFontTx/>
              <a:buNone/>
              <a:defRPr sz="2200">
                <a:solidFill>
                  <a:srgbClr val="90847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249068" y="5428343"/>
            <a:ext cx="2636342" cy="721207"/>
          </a:xfrm>
          <a:prstGeom prst="rect">
            <a:avLst/>
          </a:prstGeom>
        </p:spPr>
        <p:txBody>
          <a:bodyPr vert="horz" lIns="45720" tIns="22860" rIns="45720" bIns="22860"/>
          <a:lstStyle>
            <a:lvl1pPr marL="0" indent="0" algn="ctr">
              <a:buFontTx/>
              <a:buNone/>
              <a:defRPr sz="2200">
                <a:solidFill>
                  <a:srgbClr val="90847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8882304" y="5428343"/>
            <a:ext cx="2636342" cy="721207"/>
          </a:xfrm>
          <a:prstGeom prst="rect">
            <a:avLst/>
          </a:prstGeom>
        </p:spPr>
        <p:txBody>
          <a:bodyPr vert="horz" lIns="45720" tIns="22860" rIns="45720" bIns="22860"/>
          <a:lstStyle>
            <a:lvl1pPr marL="0" indent="0" algn="ctr">
              <a:buFontTx/>
              <a:buNone/>
              <a:defRPr sz="2200">
                <a:solidFill>
                  <a:srgbClr val="90847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5128329" y="881991"/>
            <a:ext cx="6679689" cy="463147"/>
          </a:xfrm>
          <a:prstGeom prst="rect">
            <a:avLst/>
          </a:prstGeom>
        </p:spPr>
        <p:txBody>
          <a:bodyPr vert="horz" lIns="45720" tIns="22860" rIns="45720" bIns="22860"/>
          <a:lstStyle>
            <a:lvl1pPr marL="0" indent="0" algn="l">
              <a:buFontTx/>
              <a:buNone/>
              <a:defRPr sz="2200">
                <a:solidFill>
                  <a:srgbClr val="90847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5" name="Picture 14" descr="Flowserve_REV-0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408" y="469495"/>
            <a:ext cx="1252938" cy="49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432870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Photo,Title,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Flowserve_GRID_LtGray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88952" cy="6858000"/>
          </a:xfrm>
          <a:prstGeom prst="rect">
            <a:avLst/>
          </a:prstGeom>
        </p:spPr>
      </p:pic>
      <p:sp>
        <p:nvSpPr>
          <p:cNvPr id="28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218901" y="277955"/>
            <a:ext cx="4503912" cy="6300736"/>
          </a:xfrm>
          <a:prstGeom prst="rect">
            <a:avLst/>
          </a:prstGeom>
        </p:spPr>
        <p:txBody>
          <a:bodyPr vert="horz" lIns="45720" tIns="22860" rIns="45720" bIns="22860"/>
          <a:lstStyle/>
          <a:p>
            <a:endParaRPr lang="en-US" dirty="0"/>
          </a:p>
        </p:txBody>
      </p:sp>
      <p:sp>
        <p:nvSpPr>
          <p:cNvPr id="29" name="Shape 190"/>
          <p:cNvSpPr/>
          <p:nvPr userDrawn="1"/>
        </p:nvSpPr>
        <p:spPr>
          <a:xfrm>
            <a:off x="11677850" y="6614866"/>
            <a:ext cx="320978" cy="267247"/>
          </a:xfrm>
          <a:prstGeom prst="rect">
            <a:avLst/>
          </a:prstGeom>
          <a:solidFill>
            <a:srgbClr val="FF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3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86012" y="6663208"/>
            <a:ext cx="307116" cy="162643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2A81469F-7BE5-40CC-A8A5-544B599D7A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025" y="3065728"/>
            <a:ext cx="6679689" cy="484715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3600" b="1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249068" y="1964150"/>
            <a:ext cx="2636342" cy="721207"/>
          </a:xfrm>
          <a:prstGeom prst="rect">
            <a:avLst/>
          </a:prstGeom>
        </p:spPr>
        <p:txBody>
          <a:bodyPr vert="horz" lIns="45720" tIns="22860" rIns="45720" bIns="22860"/>
          <a:lstStyle>
            <a:lvl1pPr marL="0" indent="0" algn="ctr">
              <a:buFontTx/>
              <a:buNone/>
              <a:defRPr sz="2200">
                <a:solidFill>
                  <a:srgbClr val="90847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8882304" y="1964150"/>
            <a:ext cx="2636342" cy="721207"/>
          </a:xfrm>
          <a:prstGeom prst="rect">
            <a:avLst/>
          </a:prstGeom>
        </p:spPr>
        <p:txBody>
          <a:bodyPr vert="horz" lIns="45720" tIns="22860" rIns="45720" bIns="22860"/>
          <a:lstStyle>
            <a:lvl1pPr marL="0" indent="0" algn="ctr">
              <a:buFontTx/>
              <a:buNone/>
              <a:defRPr sz="2200">
                <a:solidFill>
                  <a:srgbClr val="90847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249068" y="5428343"/>
            <a:ext cx="2636342" cy="721207"/>
          </a:xfrm>
          <a:prstGeom prst="rect">
            <a:avLst/>
          </a:prstGeom>
        </p:spPr>
        <p:txBody>
          <a:bodyPr vert="horz" lIns="45720" tIns="22860" rIns="45720" bIns="22860"/>
          <a:lstStyle>
            <a:lvl1pPr marL="0" indent="0" algn="ctr">
              <a:buFontTx/>
              <a:buNone/>
              <a:defRPr sz="2200">
                <a:solidFill>
                  <a:srgbClr val="90847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8882304" y="5428343"/>
            <a:ext cx="2636342" cy="721207"/>
          </a:xfrm>
          <a:prstGeom prst="rect">
            <a:avLst/>
          </a:prstGeom>
        </p:spPr>
        <p:txBody>
          <a:bodyPr vert="horz" lIns="45720" tIns="22860" rIns="45720" bIns="22860"/>
          <a:lstStyle>
            <a:lvl1pPr marL="0" indent="0" algn="ctr">
              <a:buFontTx/>
              <a:buNone/>
              <a:defRPr sz="2200">
                <a:solidFill>
                  <a:srgbClr val="90847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5088139" y="3558480"/>
            <a:ext cx="6679689" cy="463147"/>
          </a:xfrm>
          <a:prstGeom prst="rect">
            <a:avLst/>
          </a:prstGeom>
        </p:spPr>
        <p:txBody>
          <a:bodyPr vert="horz" lIns="45720" tIns="22860" rIns="45720" bIns="22860"/>
          <a:lstStyle>
            <a:lvl1pPr marL="0" indent="0" algn="l">
              <a:buFontTx/>
              <a:buNone/>
              <a:defRPr sz="2500">
                <a:solidFill>
                  <a:srgbClr val="90847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5" name="Picture 14" descr="Flowserve_REV-0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408" y="469495"/>
            <a:ext cx="1252938" cy="49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594488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Photo,Title,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Flowserve_GRID_LtGray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88952" cy="6858000"/>
          </a:xfrm>
          <a:prstGeom prst="rect">
            <a:avLst/>
          </a:prstGeom>
        </p:spPr>
      </p:pic>
      <p:sp>
        <p:nvSpPr>
          <p:cNvPr id="28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821026" y="1202531"/>
            <a:ext cx="4503912" cy="5376159"/>
          </a:xfrm>
          <a:prstGeom prst="rect">
            <a:avLst/>
          </a:prstGeom>
        </p:spPr>
        <p:txBody>
          <a:bodyPr vert="horz" lIns="45720" tIns="22860" rIns="45720" bIns="22860"/>
          <a:lstStyle/>
          <a:p>
            <a:endParaRPr lang="en-US" dirty="0"/>
          </a:p>
        </p:txBody>
      </p:sp>
      <p:sp>
        <p:nvSpPr>
          <p:cNvPr id="29" name="Shape 190"/>
          <p:cNvSpPr/>
          <p:nvPr userDrawn="1"/>
        </p:nvSpPr>
        <p:spPr>
          <a:xfrm>
            <a:off x="11677850" y="6614866"/>
            <a:ext cx="320978" cy="267247"/>
          </a:xfrm>
          <a:prstGeom prst="rect">
            <a:avLst/>
          </a:prstGeom>
          <a:solidFill>
            <a:srgbClr val="FF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3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86012" y="6663208"/>
            <a:ext cx="307116" cy="162643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2A81469F-7BE5-40CC-A8A5-544B599D7A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42096" y="1467703"/>
            <a:ext cx="3142911" cy="721207"/>
          </a:xfrm>
          <a:prstGeom prst="rect">
            <a:avLst/>
          </a:prstGeom>
        </p:spPr>
        <p:txBody>
          <a:bodyPr vert="horz" lIns="45720" tIns="22860" rIns="45720" bIns="22860"/>
          <a:lstStyle>
            <a:lvl1pPr marL="0" indent="0" algn="ctr">
              <a:lnSpc>
                <a:spcPct val="100000"/>
              </a:lnSpc>
              <a:buFontTx/>
              <a:buNone/>
              <a:defRPr sz="1800">
                <a:solidFill>
                  <a:srgbClr val="90847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8616879" y="1502881"/>
            <a:ext cx="3117362" cy="721207"/>
          </a:xfrm>
          <a:prstGeom prst="rect">
            <a:avLst/>
          </a:prstGeom>
        </p:spPr>
        <p:txBody>
          <a:bodyPr vert="horz" lIns="45720" tIns="22860" rIns="45720" bIns="22860"/>
          <a:lstStyle>
            <a:lvl1pPr marL="0" indent="0" algn="ctr">
              <a:lnSpc>
                <a:spcPct val="100000"/>
              </a:lnSpc>
              <a:buFontTx/>
              <a:buNone/>
              <a:defRPr sz="1800">
                <a:solidFill>
                  <a:srgbClr val="90847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42096" y="5416188"/>
            <a:ext cx="3142911" cy="721207"/>
          </a:xfrm>
          <a:prstGeom prst="rect">
            <a:avLst/>
          </a:prstGeom>
        </p:spPr>
        <p:txBody>
          <a:bodyPr vert="horz" lIns="45720" tIns="22860" rIns="45720" bIns="22860"/>
          <a:lstStyle>
            <a:lvl1pPr marL="0" indent="0" algn="ctr">
              <a:lnSpc>
                <a:spcPct val="100000"/>
              </a:lnSpc>
              <a:buFontTx/>
              <a:buNone/>
              <a:defRPr sz="1800">
                <a:solidFill>
                  <a:srgbClr val="90847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8616879" y="5416188"/>
            <a:ext cx="3117362" cy="721207"/>
          </a:xfrm>
          <a:prstGeom prst="rect">
            <a:avLst/>
          </a:prstGeom>
        </p:spPr>
        <p:txBody>
          <a:bodyPr vert="horz" lIns="45720" tIns="22860" rIns="45720" bIns="22860"/>
          <a:lstStyle>
            <a:lvl1pPr marL="0" indent="0" algn="ctr">
              <a:lnSpc>
                <a:spcPct val="100000"/>
              </a:lnSpc>
              <a:buFontTx/>
              <a:buNone/>
              <a:defRPr sz="1800">
                <a:solidFill>
                  <a:srgbClr val="90847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442096" y="3423977"/>
            <a:ext cx="3142911" cy="721207"/>
          </a:xfrm>
          <a:prstGeom prst="rect">
            <a:avLst/>
          </a:prstGeom>
        </p:spPr>
        <p:txBody>
          <a:bodyPr vert="horz" lIns="45720" tIns="22860" rIns="45720" bIns="22860"/>
          <a:lstStyle>
            <a:lvl1pPr marL="0" indent="0" algn="ctr">
              <a:lnSpc>
                <a:spcPct val="100000"/>
              </a:lnSpc>
              <a:buFontTx/>
              <a:buNone/>
              <a:defRPr sz="1800">
                <a:solidFill>
                  <a:srgbClr val="90847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8616879" y="3459155"/>
            <a:ext cx="3117362" cy="721207"/>
          </a:xfrm>
          <a:prstGeom prst="rect">
            <a:avLst/>
          </a:prstGeom>
        </p:spPr>
        <p:txBody>
          <a:bodyPr vert="horz" lIns="45720" tIns="22860" rIns="45720" bIns="22860"/>
          <a:lstStyle>
            <a:lvl1pPr marL="0" indent="0" algn="ctr">
              <a:lnSpc>
                <a:spcPct val="100000"/>
              </a:lnSpc>
              <a:buFontTx/>
              <a:buNone/>
              <a:defRPr sz="1800">
                <a:solidFill>
                  <a:srgbClr val="90847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3821026" y="277955"/>
            <a:ext cx="4503912" cy="92457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21026" y="521278"/>
            <a:ext cx="4503912" cy="470364"/>
          </a:xfrm>
          <a:prstGeom prst="rect">
            <a:avLst/>
          </a:prstGeom>
        </p:spPr>
        <p:txBody>
          <a:bodyPr lIns="45720" tIns="22860" rIns="45720" bIns="22860" anchor="ctr" anchorCtr="0"/>
          <a:lstStyle>
            <a:lvl1pPr algn="ctr">
              <a:defRPr sz="30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0539147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AD_Blank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5771_Flowserve_Master_CAD1.png"/>
          <p:cNvPicPr>
            <a:picLocks noChangeAspect="1"/>
          </p:cNvPicPr>
          <p:nvPr userDrawn="1"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7" y="0"/>
            <a:ext cx="12188952" cy="68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94050" y="6663208"/>
            <a:ext cx="307116" cy="162643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2A81469F-7BE5-40CC-A8A5-544B599D7A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hape 190"/>
          <p:cNvSpPr/>
          <p:nvPr userDrawn="1"/>
        </p:nvSpPr>
        <p:spPr>
          <a:xfrm>
            <a:off x="11677850" y="6614866"/>
            <a:ext cx="320978" cy="267247"/>
          </a:xfrm>
          <a:prstGeom prst="rect">
            <a:avLst/>
          </a:prstGeom>
          <a:solidFill>
            <a:srgbClr val="FF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11686012" y="6663208"/>
            <a:ext cx="307116" cy="162643"/>
          </a:xfrm>
          <a:prstGeom prst="rect">
            <a:avLst/>
          </a:prstGeom>
        </p:spPr>
        <p:txBody>
          <a:bodyPr lIns="45720" tIns="22860" rIns="45720" bIns="22860"/>
          <a:lstStyle>
            <a:defPPr>
              <a:defRPr lang="en-US"/>
            </a:defPPr>
            <a:lvl1pPr marL="0" algn="ctr" defTabSz="914400" rtl="0" eaLnBrk="1" latinLnBrk="0" hangingPunct="1"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4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81469F-7BE5-40CC-A8A5-544B599D7AD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408" y="469560"/>
            <a:ext cx="1252938" cy="49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757697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_FullPhoto_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88825" cy="6858000"/>
          </a:xfrm>
          <a:prstGeom prst="rect">
            <a:avLst/>
          </a:prstGeom>
        </p:spPr>
        <p:txBody>
          <a:bodyPr vert="horz" lIns="45720" tIns="22860" rIns="45720" bIns="22860"/>
          <a:lstStyle/>
          <a:p>
            <a:r>
              <a:rPr lang="en-US" dirty="0"/>
              <a:t>Drag GRID/Photo image here</a:t>
            </a:r>
          </a:p>
        </p:txBody>
      </p:sp>
      <p:sp>
        <p:nvSpPr>
          <p:cNvPr id="14" name="Shape 190"/>
          <p:cNvSpPr/>
          <p:nvPr userDrawn="1"/>
        </p:nvSpPr>
        <p:spPr>
          <a:xfrm>
            <a:off x="11677850" y="6614866"/>
            <a:ext cx="320978" cy="267247"/>
          </a:xfrm>
          <a:prstGeom prst="rect">
            <a:avLst/>
          </a:prstGeom>
          <a:solidFill>
            <a:srgbClr val="FF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86012" y="6663208"/>
            <a:ext cx="307116" cy="162643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2A81469F-7BE5-40CC-A8A5-544B599D7AD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Flowserve_REV-0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408" y="469495"/>
            <a:ext cx="1252938" cy="49887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34601" y="1729488"/>
            <a:ext cx="9137117" cy="543113"/>
          </a:xfrm>
          <a:prstGeom prst="rect">
            <a:avLst/>
          </a:prstGeom>
        </p:spPr>
        <p:txBody>
          <a:bodyPr lIns="45720" tIns="22860" rIns="45720" bIns="22860" anchor="ctr" anchorCtr="0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939962" y="3660643"/>
            <a:ext cx="6431756" cy="635093"/>
          </a:xfrm>
          <a:prstGeom prst="rect">
            <a:avLst/>
          </a:prstGeom>
        </p:spPr>
        <p:txBody>
          <a:bodyPr vert="horz" lIns="45720" tIns="22860" rIns="45720" bIns="22860"/>
          <a:lstStyle>
            <a:lvl1pPr marL="0" indent="0" algn="r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9076834" y="5936457"/>
            <a:ext cx="2294884" cy="635093"/>
          </a:xfrm>
          <a:prstGeom prst="rect">
            <a:avLst/>
          </a:prstGeom>
        </p:spPr>
        <p:txBody>
          <a:bodyPr vert="horz" lIns="45720" tIns="22860" rIns="45720" bIns="22860" anchor="ctr" anchorCtr="0"/>
          <a:lstStyle>
            <a:lvl1pPr marL="0" indent="0" algn="r">
              <a:buFontTx/>
              <a:buNone/>
              <a:defRPr sz="1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844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771_Flowserve_Master_CAD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20" name="Shape 190"/>
          <p:cNvSpPr/>
          <p:nvPr userDrawn="1"/>
        </p:nvSpPr>
        <p:spPr>
          <a:xfrm>
            <a:off x="11677850" y="6614866"/>
            <a:ext cx="320978" cy="267247"/>
          </a:xfrm>
          <a:prstGeom prst="rect">
            <a:avLst/>
          </a:prstGeom>
          <a:solidFill>
            <a:srgbClr val="FF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86012" y="6663208"/>
            <a:ext cx="307116" cy="162643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2A81469F-7BE5-40CC-A8A5-544B599D7A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2027515" y="2805089"/>
            <a:ext cx="9934298" cy="12056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4601" y="3126626"/>
            <a:ext cx="9557341" cy="543113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408" y="469560"/>
            <a:ext cx="1252938" cy="4987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3207" y="667734"/>
            <a:ext cx="1913287" cy="9284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4602" y="4442376"/>
            <a:ext cx="1908200" cy="9259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946" y="2013743"/>
            <a:ext cx="1067569" cy="51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177032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Divider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88825" cy="6858000"/>
          </a:xfrm>
          <a:prstGeom prst="rect">
            <a:avLst/>
          </a:prstGeom>
        </p:spPr>
        <p:txBody>
          <a:bodyPr vert="horz" lIns="45720" tIns="22860" rIns="45720" bIns="22860"/>
          <a:lstStyle/>
          <a:p>
            <a:r>
              <a:rPr lang="en-US" dirty="0"/>
              <a:t>Drag GRID/Photo image here</a:t>
            </a:r>
          </a:p>
        </p:txBody>
      </p:sp>
      <p:sp>
        <p:nvSpPr>
          <p:cNvPr id="14" name="Shape 190"/>
          <p:cNvSpPr/>
          <p:nvPr userDrawn="1"/>
        </p:nvSpPr>
        <p:spPr>
          <a:xfrm>
            <a:off x="11677850" y="6614866"/>
            <a:ext cx="320978" cy="267247"/>
          </a:xfrm>
          <a:prstGeom prst="rect">
            <a:avLst/>
          </a:prstGeom>
          <a:solidFill>
            <a:srgbClr val="FF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86012" y="6663208"/>
            <a:ext cx="307116" cy="162643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2A81469F-7BE5-40CC-A8A5-544B599D7AD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Flowserve_REV-0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408" y="469495"/>
            <a:ext cx="1252938" cy="49887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81082" y="897461"/>
            <a:ext cx="7699709" cy="1951317"/>
          </a:xfrm>
          <a:prstGeom prst="rect">
            <a:avLst/>
          </a:prstGeom>
        </p:spPr>
        <p:txBody>
          <a:bodyPr lIns="45720" tIns="22860" rIns="45720" bIns="22860" anchor="b" anchorCtr="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81082" y="3103694"/>
            <a:ext cx="6431756" cy="832203"/>
          </a:xfrm>
          <a:prstGeom prst="rect">
            <a:avLst/>
          </a:prstGeom>
        </p:spPr>
        <p:txBody>
          <a:bodyPr vert="horz" lIns="45720" tIns="22860" rIns="45720" bIns="22860"/>
          <a:lstStyle>
            <a:lvl1pPr marL="0" indent="0" algn="l">
              <a:lnSpc>
                <a:spcPct val="100000"/>
              </a:lnSpc>
              <a:buFontTx/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099367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Divider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14" name="Shape 190"/>
          <p:cNvSpPr/>
          <p:nvPr userDrawn="1"/>
        </p:nvSpPr>
        <p:spPr>
          <a:xfrm>
            <a:off x="11677850" y="6614866"/>
            <a:ext cx="320978" cy="267247"/>
          </a:xfrm>
          <a:prstGeom prst="rect">
            <a:avLst/>
          </a:prstGeom>
          <a:solidFill>
            <a:srgbClr val="FF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86012" y="6663208"/>
            <a:ext cx="307116" cy="162643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2A81469F-7BE5-40CC-A8A5-544B599D7AD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Flowserve_REV-01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408" y="469495"/>
            <a:ext cx="1252938" cy="498872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2027515" y="3602575"/>
            <a:ext cx="9934298" cy="12056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34601" y="3924112"/>
            <a:ext cx="9557341" cy="543113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5157588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!_CAD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7" y="-4675"/>
            <a:ext cx="12188952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281" y="469560"/>
            <a:ext cx="1252938" cy="4987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4" y="1299080"/>
            <a:ext cx="10512862" cy="1788835"/>
          </a:xfrm>
          <a:prstGeom prst="rect">
            <a:avLst/>
          </a:prstGeom>
        </p:spPr>
        <p:txBody>
          <a:bodyPr lIns="45720" tIns="22860" rIns="45720" bIns="22860" anchor="b"/>
          <a:lstStyle>
            <a:lvl1pPr>
              <a:defRPr sz="5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4" y="3522801"/>
            <a:ext cx="10512862" cy="1018065"/>
          </a:xfrm>
          <a:prstGeom prst="rect">
            <a:avLst/>
          </a:prstGeom>
        </p:spPr>
        <p:txBody>
          <a:bodyPr lIns="45720" tIns="22860" rIns="45720" bIns="2286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hape 190"/>
          <p:cNvSpPr/>
          <p:nvPr userDrawn="1"/>
        </p:nvSpPr>
        <p:spPr>
          <a:xfrm>
            <a:off x="11677850" y="6614866"/>
            <a:ext cx="320978" cy="267247"/>
          </a:xfrm>
          <a:prstGeom prst="rect">
            <a:avLst/>
          </a:prstGeom>
          <a:solidFill>
            <a:srgbClr val="FF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86012" y="6663208"/>
            <a:ext cx="307116" cy="162643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2A81469F-7BE5-40CC-A8A5-544B599D7A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20014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AD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771_Flowserve_Master_CAD2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94050" y="6663208"/>
            <a:ext cx="307116" cy="162643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2A81469F-7BE5-40CC-A8A5-544B599D7A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hape 190"/>
          <p:cNvSpPr/>
          <p:nvPr userDrawn="1"/>
        </p:nvSpPr>
        <p:spPr>
          <a:xfrm>
            <a:off x="11677850" y="6614866"/>
            <a:ext cx="320978" cy="267247"/>
          </a:xfrm>
          <a:prstGeom prst="rect">
            <a:avLst/>
          </a:prstGeom>
          <a:solidFill>
            <a:srgbClr val="FF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11686012" y="6663208"/>
            <a:ext cx="307116" cy="162643"/>
          </a:xfrm>
          <a:prstGeom prst="rect">
            <a:avLst/>
          </a:prstGeom>
        </p:spPr>
        <p:txBody>
          <a:bodyPr lIns="45720" tIns="22860" rIns="45720" bIns="22860"/>
          <a:lstStyle>
            <a:defPPr>
              <a:defRPr lang="en-US"/>
            </a:defPPr>
            <a:lvl1pPr marL="0" algn="ctr" defTabSz="914400" rtl="0" eaLnBrk="1" latinLnBrk="0" hangingPunct="1"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4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81469F-7BE5-40CC-A8A5-544B599D7AD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408" y="469560"/>
            <a:ext cx="1252938" cy="498742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027515" y="2805089"/>
            <a:ext cx="9934298" cy="12056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34601" y="3126626"/>
            <a:ext cx="9557341" cy="543113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5030824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AD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771_Flowserve_Master_CAD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94050" y="6663208"/>
            <a:ext cx="307116" cy="162643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2A81469F-7BE5-40CC-A8A5-544B599D7A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hape 190"/>
          <p:cNvSpPr/>
          <p:nvPr userDrawn="1"/>
        </p:nvSpPr>
        <p:spPr>
          <a:xfrm>
            <a:off x="11677850" y="6614866"/>
            <a:ext cx="320978" cy="267247"/>
          </a:xfrm>
          <a:prstGeom prst="rect">
            <a:avLst/>
          </a:prstGeom>
          <a:solidFill>
            <a:srgbClr val="FF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11686012" y="6663208"/>
            <a:ext cx="307116" cy="162643"/>
          </a:xfrm>
          <a:prstGeom prst="rect">
            <a:avLst/>
          </a:prstGeom>
        </p:spPr>
        <p:txBody>
          <a:bodyPr lIns="45720" tIns="22860" rIns="45720" bIns="22860"/>
          <a:lstStyle>
            <a:defPPr>
              <a:defRPr lang="en-US"/>
            </a:defPPr>
            <a:lvl1pPr marL="0" algn="ctr" defTabSz="914400" rtl="0" eaLnBrk="1" latinLnBrk="0" hangingPunct="1"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4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81469F-7BE5-40CC-A8A5-544B599D7AD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408" y="469560"/>
            <a:ext cx="1252938" cy="498742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027515" y="2805089"/>
            <a:ext cx="9934298" cy="12056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34601" y="3126626"/>
            <a:ext cx="9557341" cy="543113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1602099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owserve_GRID_LtGray.jpg"/>
          <p:cNvPicPr>
            <a:picLocks noChangeAspect="1"/>
          </p:cNvPicPr>
          <p:nvPr userDrawn="1"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88952" cy="6858000"/>
          </a:xfrm>
          <a:prstGeom prst="rect">
            <a:avLst/>
          </a:prstGeom>
        </p:spPr>
      </p:pic>
      <p:sp>
        <p:nvSpPr>
          <p:cNvPr id="7" name="Shape 190"/>
          <p:cNvSpPr/>
          <p:nvPr userDrawn="1"/>
        </p:nvSpPr>
        <p:spPr>
          <a:xfrm>
            <a:off x="11677850" y="6614866"/>
            <a:ext cx="320978" cy="267247"/>
          </a:xfrm>
          <a:prstGeom prst="rect">
            <a:avLst/>
          </a:prstGeom>
          <a:solidFill>
            <a:srgbClr val="FF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86012" y="6663208"/>
            <a:ext cx="307116" cy="162643"/>
          </a:xfrm>
          <a:prstGeom prst="rect">
            <a:avLst/>
          </a:prstGeom>
        </p:spPr>
        <p:txBody>
          <a:bodyPr lIns="45720" tIns="22860" rIns="45720" bIns="22860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2A81469F-7BE5-40CC-A8A5-544B599D7AD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408" y="469560"/>
            <a:ext cx="1252938" cy="49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978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4" r:id="rId2"/>
    <p:sldLayoutId id="2147483714" r:id="rId3"/>
    <p:sldLayoutId id="2147483684" r:id="rId4"/>
    <p:sldLayoutId id="2147483703" r:id="rId5"/>
    <p:sldLayoutId id="2147483708" r:id="rId6"/>
    <p:sldLayoutId id="2147483677" r:id="rId7"/>
    <p:sldLayoutId id="2147483705" r:id="rId8"/>
    <p:sldLayoutId id="2147483706" r:id="rId9"/>
    <p:sldLayoutId id="2147483698" r:id="rId10"/>
    <p:sldLayoutId id="2147483713" r:id="rId11"/>
    <p:sldLayoutId id="2147483674" r:id="rId12"/>
    <p:sldLayoutId id="2147483676" r:id="rId13"/>
    <p:sldLayoutId id="2147483675" r:id="rId14"/>
    <p:sldLayoutId id="2147483688" r:id="rId15"/>
    <p:sldLayoutId id="2147483687" r:id="rId16"/>
    <p:sldLayoutId id="2147483711" r:id="rId17"/>
    <p:sldLayoutId id="2147483712" r:id="rId18"/>
    <p:sldLayoutId id="2147483689" r:id="rId19"/>
    <p:sldLayoutId id="2147483690" r:id="rId20"/>
    <p:sldLayoutId id="2147483709" r:id="rId21"/>
    <p:sldLayoutId id="2147483710" r:id="rId22"/>
    <p:sldLayoutId id="2147483691" r:id="rId23"/>
    <p:sldLayoutId id="2147483692" r:id="rId24"/>
    <p:sldLayoutId id="2147483693" r:id="rId25"/>
    <p:sldLayoutId id="2147483696" r:id="rId26"/>
    <p:sldLayoutId id="2147483697" r:id="rId27"/>
    <p:sldLayoutId id="2147483701" r:id="rId28"/>
    <p:sldLayoutId id="2147483700" r:id="rId29"/>
  </p:sldLayoutIdLst>
  <p:hf hdr="0" ftr="0" dt="0"/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5" indent="-228555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6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2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9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7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1634" y="502917"/>
            <a:ext cx="10512862" cy="1788835"/>
          </a:xfrm>
        </p:spPr>
        <p:txBody>
          <a:bodyPr/>
          <a:lstStyle/>
          <a:p>
            <a:r>
              <a:rPr lang="en-US" dirty="0"/>
              <a:t>NAF ProCap Water Mirror concept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831634" y="2490156"/>
            <a:ext cx="10512862" cy="1018065"/>
          </a:xfrm>
        </p:spPr>
        <p:txBody>
          <a:bodyPr/>
          <a:lstStyle/>
          <a:p>
            <a:r>
              <a:rPr lang="sv-SE" dirty="0"/>
              <a:t>2017-06-19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81469F-7BE5-40CC-A8A5-544B599D7AD9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123" y="2291752"/>
            <a:ext cx="7160151" cy="4293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108631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81469F-7BE5-40CC-A8A5-544B599D7AD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help your business flow</a:t>
            </a:r>
          </a:p>
        </p:txBody>
      </p:sp>
    </p:spTree>
    <p:extLst>
      <p:ext uri="{BB962C8B-B14F-4D97-AF65-F5344CB8AC3E}">
        <p14:creationId xmlns:p14="http://schemas.microsoft.com/office/powerpoint/2010/main" val="205087236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”capping valve water mirror”?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430" y="1531938"/>
            <a:ext cx="4017654" cy="4751086"/>
          </a:xfrm>
        </p:spPr>
        <p:txBody>
          <a:bodyPr/>
          <a:lstStyle/>
          <a:p>
            <a:r>
              <a:rPr lang="en-US" dirty="0"/>
              <a:t>A water mirror is a top mounted add-on to a capping valve</a:t>
            </a:r>
          </a:p>
          <a:p>
            <a:r>
              <a:rPr lang="en-US" dirty="0"/>
              <a:t>A continuous flow of water fills an area on top of the ball sector, creating a “mirror”</a:t>
            </a:r>
          </a:p>
          <a:p>
            <a:r>
              <a:rPr lang="en-US" dirty="0"/>
              <a:t>This reduces the risk of damage to the sealing area as wood chips/debris that could have gotten stock to the ball sector fall into the water</a:t>
            </a:r>
          </a:p>
          <a:p>
            <a:r>
              <a:rPr lang="en-US" dirty="0"/>
              <a:t>It also traps gases and cooking chemicals</a:t>
            </a:r>
          </a:p>
          <a:p>
            <a:endParaRPr lang="en-US" dirty="0"/>
          </a:p>
          <a:p>
            <a:r>
              <a:rPr lang="en-US" dirty="0"/>
              <a:t>This prolongs the lifetime of the capping valve and minimizes risk of leakage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81469F-7BE5-40CC-A8A5-544B599D7AD9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5246" y="1716422"/>
            <a:ext cx="7103002" cy="425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68039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mirror concept and basic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430" y="1531938"/>
            <a:ext cx="5068012" cy="4751086"/>
          </a:xfrm>
        </p:spPr>
        <p:txBody>
          <a:bodyPr/>
          <a:lstStyle/>
          <a:p>
            <a:r>
              <a:rPr lang="en-US" dirty="0"/>
              <a:t>There are (at least) three connections to the water mirror: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The water supply, providing a constant water flow to the unit. This connection is to be at least DN15 (size ½”)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 The water outflow. This outlet is preferably equipped with a water lock to avoid chips following the water flow. This connection is to be at least DN50 (size 2”)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 gas evacuation pipe, to trap possible gas leakage. This is to be connected to an evacuation fan. This connection is to be at least DN50 (size 2”)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81469F-7BE5-40CC-A8A5-544B599D7AD9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353187" y="3562658"/>
            <a:ext cx="5500164" cy="2083401"/>
            <a:chOff x="6412771" y="2302995"/>
            <a:chExt cx="5500164" cy="2083401"/>
          </a:xfrm>
        </p:grpSpPr>
        <p:grpSp>
          <p:nvGrpSpPr>
            <p:cNvPr id="6" name="Group 5"/>
            <p:cNvGrpSpPr/>
            <p:nvPr/>
          </p:nvGrpSpPr>
          <p:grpSpPr>
            <a:xfrm>
              <a:off x="6412771" y="2302995"/>
              <a:ext cx="5500164" cy="2083401"/>
              <a:chOff x="6412771" y="2302995"/>
              <a:chExt cx="5500164" cy="2083401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2"/>
              <a:srcRect l="19517" r="17358" b="60124"/>
              <a:stretch/>
            </p:blipFill>
            <p:spPr>
              <a:xfrm>
                <a:off x="6412771" y="2302995"/>
                <a:ext cx="5500164" cy="2083401"/>
              </a:xfrm>
              <a:prstGeom prst="rect">
                <a:avLst/>
              </a:prstGeom>
            </p:spPr>
          </p:pic>
          <p:cxnSp>
            <p:nvCxnSpPr>
              <p:cNvPr id="17" name="Straight Connector 16"/>
              <p:cNvCxnSpPr/>
              <p:nvPr/>
            </p:nvCxnSpPr>
            <p:spPr>
              <a:xfrm flipH="1" flipV="1">
                <a:off x="7555833" y="2959768"/>
                <a:ext cx="3031957" cy="16043"/>
              </a:xfrm>
              <a:prstGeom prst="line">
                <a:avLst/>
              </a:prstGeom>
              <a:ln w="28575">
                <a:solidFill>
                  <a:schemeClr val="accent3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H="1">
                <a:off x="7628026" y="3039979"/>
                <a:ext cx="3416963" cy="0"/>
              </a:xfrm>
              <a:prstGeom prst="line">
                <a:avLst/>
              </a:prstGeom>
              <a:ln w="28575">
                <a:solidFill>
                  <a:schemeClr val="accent3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H="1">
                <a:off x="7708232" y="3116180"/>
                <a:ext cx="3240505" cy="0"/>
              </a:xfrm>
              <a:prstGeom prst="line">
                <a:avLst/>
              </a:prstGeom>
              <a:ln w="28575">
                <a:solidFill>
                  <a:schemeClr val="accent3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H="1">
                <a:off x="7628027" y="3216442"/>
                <a:ext cx="3216436" cy="0"/>
              </a:xfrm>
              <a:prstGeom prst="line">
                <a:avLst/>
              </a:prstGeom>
              <a:ln w="28575">
                <a:solidFill>
                  <a:schemeClr val="accent3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 flipV="1">
                <a:off x="7611982" y="3296652"/>
                <a:ext cx="3080083" cy="24064"/>
              </a:xfrm>
              <a:prstGeom prst="line">
                <a:avLst/>
              </a:prstGeom>
              <a:ln w="28575">
                <a:solidFill>
                  <a:schemeClr val="accent3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H="1">
                <a:off x="7628028" y="3384884"/>
                <a:ext cx="2959762" cy="0"/>
              </a:xfrm>
              <a:prstGeom prst="line">
                <a:avLst/>
              </a:prstGeom>
              <a:ln w="28575">
                <a:solidFill>
                  <a:schemeClr val="accent3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H="1" flipV="1">
                <a:off x="7611983" y="3449052"/>
                <a:ext cx="3080083" cy="24064"/>
              </a:xfrm>
              <a:prstGeom prst="line">
                <a:avLst/>
              </a:prstGeom>
              <a:ln w="28575">
                <a:solidFill>
                  <a:schemeClr val="accent3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H="1">
                <a:off x="10932694" y="2947737"/>
                <a:ext cx="481268" cy="0"/>
              </a:xfrm>
              <a:prstGeom prst="line">
                <a:avLst/>
              </a:prstGeom>
              <a:ln w="28575">
                <a:solidFill>
                  <a:schemeClr val="accent3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" name="Straight Connector 6"/>
            <p:cNvCxnSpPr/>
            <p:nvPr/>
          </p:nvCxnSpPr>
          <p:spPr>
            <a:xfrm flipH="1">
              <a:off x="7700221" y="3569364"/>
              <a:ext cx="914400" cy="0"/>
            </a:xfrm>
            <a:prstGeom prst="line">
              <a:avLst/>
            </a:prstGeom>
            <a:ln w="28575">
              <a:solidFill>
                <a:schemeClr val="accent3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7708232" y="3665620"/>
              <a:ext cx="737936" cy="0"/>
            </a:xfrm>
            <a:prstGeom prst="line">
              <a:avLst/>
            </a:prstGeom>
            <a:ln w="28575">
              <a:solidFill>
                <a:schemeClr val="accent3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7628026" y="3737810"/>
              <a:ext cx="561469" cy="0"/>
            </a:xfrm>
            <a:prstGeom prst="line">
              <a:avLst/>
            </a:prstGeom>
            <a:ln w="28575">
              <a:solidFill>
                <a:schemeClr val="accent3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08232" y="3834062"/>
              <a:ext cx="240627" cy="0"/>
            </a:xfrm>
            <a:prstGeom prst="line">
              <a:avLst/>
            </a:prstGeom>
            <a:ln w="28575">
              <a:solidFill>
                <a:schemeClr val="accent3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700221" y="3922294"/>
              <a:ext cx="120311" cy="0"/>
            </a:xfrm>
            <a:prstGeom prst="line">
              <a:avLst/>
            </a:prstGeom>
            <a:ln w="28575">
              <a:solidFill>
                <a:schemeClr val="accent3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9673390" y="3569364"/>
              <a:ext cx="914400" cy="0"/>
            </a:xfrm>
            <a:prstGeom prst="line">
              <a:avLst/>
            </a:prstGeom>
            <a:ln w="28575">
              <a:solidFill>
                <a:schemeClr val="accent3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9930073" y="3665620"/>
              <a:ext cx="593547" cy="0"/>
            </a:xfrm>
            <a:prstGeom prst="line">
              <a:avLst/>
            </a:prstGeom>
            <a:ln w="28575">
              <a:solidFill>
                <a:schemeClr val="accent3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10122576" y="3776964"/>
              <a:ext cx="465214" cy="0"/>
            </a:xfrm>
            <a:prstGeom prst="line">
              <a:avLst/>
            </a:prstGeom>
            <a:ln w="28575">
              <a:solidFill>
                <a:schemeClr val="accent3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10371224" y="3867375"/>
              <a:ext cx="232607" cy="0"/>
            </a:xfrm>
            <a:prstGeom prst="line">
              <a:avLst/>
            </a:prstGeom>
            <a:ln w="28575">
              <a:solidFill>
                <a:schemeClr val="accent3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Arrow: Right 24"/>
          <p:cNvSpPr/>
          <p:nvPr/>
        </p:nvSpPr>
        <p:spPr>
          <a:xfrm>
            <a:off x="6240378" y="4441216"/>
            <a:ext cx="405639" cy="203331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27" name="Arrow: Right 26"/>
          <p:cNvSpPr/>
          <p:nvPr/>
        </p:nvSpPr>
        <p:spPr>
          <a:xfrm>
            <a:off x="11401045" y="4024121"/>
            <a:ext cx="405639" cy="203331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Arrow: Bent 28"/>
          <p:cNvSpPr/>
          <p:nvPr/>
        </p:nvSpPr>
        <p:spPr>
          <a:xfrm flipH="1">
            <a:off x="6362159" y="3898570"/>
            <a:ext cx="1338633" cy="405084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0" name="Flowchart: Connector 29"/>
          <p:cNvSpPr/>
          <p:nvPr/>
        </p:nvSpPr>
        <p:spPr>
          <a:xfrm>
            <a:off x="5838552" y="4375843"/>
            <a:ext cx="330525" cy="288758"/>
          </a:xfrm>
          <a:prstGeom prst="flowChartConnecto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1</a:t>
            </a:r>
          </a:p>
        </p:txBody>
      </p:sp>
      <p:sp>
        <p:nvSpPr>
          <p:cNvPr id="31" name="Flowchart: Connector 30"/>
          <p:cNvSpPr/>
          <p:nvPr/>
        </p:nvSpPr>
        <p:spPr>
          <a:xfrm>
            <a:off x="11460116" y="3641347"/>
            <a:ext cx="330525" cy="288758"/>
          </a:xfrm>
          <a:prstGeom prst="flowChartConnecto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2</a:t>
            </a:r>
          </a:p>
        </p:txBody>
      </p:sp>
      <p:sp>
        <p:nvSpPr>
          <p:cNvPr id="32" name="Flowchart: Connector 31"/>
          <p:cNvSpPr/>
          <p:nvPr/>
        </p:nvSpPr>
        <p:spPr>
          <a:xfrm>
            <a:off x="6334583" y="3568800"/>
            <a:ext cx="330525" cy="288758"/>
          </a:xfrm>
          <a:prstGeom prst="flowChartConnecto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075435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5" grpId="0" animBg="1"/>
      <p:bldP spid="27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mirror concept and basic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430" y="1531938"/>
            <a:ext cx="5252122" cy="4751086"/>
          </a:xfrm>
        </p:spPr>
        <p:txBody>
          <a:bodyPr/>
          <a:lstStyle/>
          <a:p>
            <a:r>
              <a:rPr lang="en-US" dirty="0"/>
              <a:t>The water mirror can be single walled or double walled:</a:t>
            </a:r>
          </a:p>
          <a:p>
            <a:r>
              <a:rPr lang="en-US" dirty="0"/>
              <a:t>A double wall concept is based on the theory that gases are trapped in the double wall compartment</a:t>
            </a:r>
          </a:p>
          <a:p>
            <a:pPr lvl="1"/>
            <a:r>
              <a:rPr lang="en-US" dirty="0"/>
              <a:t>A double walled water mirror is more complex in its construction with more inlets, outlets and walls required</a:t>
            </a:r>
          </a:p>
          <a:p>
            <a:pPr lvl="1"/>
            <a:r>
              <a:rPr lang="en-US" dirty="0"/>
              <a:t>The inner wall also reduces the capacity of the valve</a:t>
            </a:r>
          </a:p>
          <a:p>
            <a:pPr lvl="1"/>
            <a:r>
              <a:rPr lang="en-US" dirty="0"/>
              <a:t>Furthermore, inspection of possible leakage as well as cleaning/maintenance in significantly harder with a double wall construction. Chips easily block the compartment and reduces functionality of the unit.</a:t>
            </a:r>
          </a:p>
          <a:p>
            <a:r>
              <a:rPr lang="en-US" dirty="0"/>
              <a:t>Single walled units are more simple in their construction but require a closed compartment above the water surface to be vented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81469F-7BE5-40CC-A8A5-544B599D7AD9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19517" r="17358" b="60124"/>
          <a:stretch/>
        </p:blipFill>
        <p:spPr>
          <a:xfrm>
            <a:off x="6353187" y="3562658"/>
            <a:ext cx="5500164" cy="2083401"/>
          </a:xfrm>
          <a:prstGeom prst="rect">
            <a:avLst/>
          </a:prstGeom>
        </p:spPr>
      </p:pic>
      <p:sp>
        <p:nvSpPr>
          <p:cNvPr id="28" name="Half Frame 27"/>
          <p:cNvSpPr/>
          <p:nvPr/>
        </p:nvSpPr>
        <p:spPr>
          <a:xfrm>
            <a:off x="10421046" y="3775758"/>
            <a:ext cx="252000" cy="1404000"/>
          </a:xfrm>
          <a:prstGeom prst="halfFram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34" name="Half Frame 33"/>
          <p:cNvSpPr/>
          <p:nvPr/>
        </p:nvSpPr>
        <p:spPr>
          <a:xfrm flipH="1">
            <a:off x="7490687" y="3775758"/>
            <a:ext cx="252000" cy="1404000"/>
          </a:xfrm>
          <a:prstGeom prst="halfFram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520312" y="1254710"/>
            <a:ext cx="3136233" cy="2523205"/>
          </a:xfrm>
          <a:prstGeom prst="rect">
            <a:avLst/>
          </a:prstGeom>
          <a:noFill/>
          <a:ln w="28575">
            <a:solidFill>
              <a:srgbClr val="1D1D2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Flowchart: Collate 35"/>
          <p:cNvSpPr/>
          <p:nvPr/>
        </p:nvSpPr>
        <p:spPr>
          <a:xfrm rot="5400000">
            <a:off x="8788965" y="-391750"/>
            <a:ext cx="598926" cy="3292919"/>
          </a:xfrm>
          <a:prstGeom prst="flowChartCollate">
            <a:avLst/>
          </a:prstGeom>
          <a:solidFill>
            <a:srgbClr val="555864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7" name="Rectangle: Diagonal Corners Snipped 36"/>
          <p:cNvSpPr/>
          <p:nvPr/>
        </p:nvSpPr>
        <p:spPr>
          <a:xfrm rot="2178677">
            <a:off x="7542823" y="4338177"/>
            <a:ext cx="110837" cy="212436"/>
          </a:xfrm>
          <a:prstGeom prst="snip2DiagRect">
            <a:avLst/>
          </a:prstGeom>
          <a:solidFill>
            <a:srgbClr val="E6AA00"/>
          </a:solidFill>
          <a:ln>
            <a:solidFill>
              <a:srgbClr val="A88628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8" name="Rectangle: Diagonal Corners Snipped 37"/>
          <p:cNvSpPr/>
          <p:nvPr/>
        </p:nvSpPr>
        <p:spPr>
          <a:xfrm rot="19934251">
            <a:off x="10541507" y="4615718"/>
            <a:ext cx="106390" cy="207429"/>
          </a:xfrm>
          <a:prstGeom prst="snip2DiagRect">
            <a:avLst/>
          </a:prstGeom>
          <a:solidFill>
            <a:srgbClr val="E6AA00"/>
          </a:solidFill>
          <a:ln>
            <a:solidFill>
              <a:srgbClr val="A88628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86482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4" grpId="0" animBg="1"/>
      <p:bldP spid="34" grpId="1" animBg="1"/>
      <p:bldP spid="35" grpId="0" animBg="1"/>
      <p:bldP spid="36" grpId="0" animBg="1"/>
      <p:bldP spid="37" grpId="0" animBg="1"/>
      <p:bldP spid="37" grpId="1" animBg="1"/>
      <p:bldP spid="38" grpId="0" animBg="1"/>
      <p:bldP spid="3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should you use a water mirror?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431" y="1531938"/>
            <a:ext cx="5661970" cy="4751086"/>
          </a:xfrm>
        </p:spPr>
        <p:txBody>
          <a:bodyPr/>
          <a:lstStyle/>
          <a:p>
            <a:pPr lvl="0"/>
            <a:r>
              <a:rPr lang="en-US" dirty="0"/>
              <a:t>After chips have filled the digester and cooking has been initiated, additional wood chips could fall down onto the ball sector</a:t>
            </a:r>
          </a:p>
          <a:p>
            <a:pPr lvl="0"/>
            <a:r>
              <a:rPr lang="en-US" dirty="0"/>
              <a:t>As the sector is quite hot and chemicals from the process could be present, there is a high risk that chips start to burn onto the surface </a:t>
            </a:r>
          </a:p>
          <a:p>
            <a:r>
              <a:rPr lang="en-US" dirty="0"/>
              <a:t>Stuck objects could damage the sealing area during operation of the </a:t>
            </a:r>
            <a:r>
              <a:rPr lang="en-US"/>
              <a:t>ball sector (</a:t>
            </a:r>
            <a:r>
              <a:rPr lang="en-US" dirty="0"/>
              <a:t>and, after operation of the valve creates an “asphalt highway”)</a:t>
            </a:r>
          </a:p>
          <a:p>
            <a:pPr lvl="0"/>
            <a:r>
              <a:rPr lang="en-US" dirty="0"/>
              <a:t>Having a water mirror, this can be avoided as chips fall into the water mirror instead</a:t>
            </a:r>
          </a:p>
          <a:p>
            <a:pPr lvl="0"/>
            <a:r>
              <a:rPr lang="en-US" dirty="0"/>
              <a:t>The chips will float on the surface and will not follow the water due to water lock</a:t>
            </a:r>
          </a:p>
          <a:p>
            <a:pPr lvl="0"/>
            <a:r>
              <a:rPr lang="en-US" dirty="0"/>
              <a:t>These chips will be emptied into the digester during the next operation of the capping valve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81469F-7BE5-40CC-A8A5-544B599D7AD9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9517" r="17358" b="60124"/>
          <a:stretch/>
        </p:blipFill>
        <p:spPr>
          <a:xfrm>
            <a:off x="6353187" y="3562658"/>
            <a:ext cx="5500164" cy="208340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H="1" flipV="1">
            <a:off x="7496249" y="4219431"/>
            <a:ext cx="3031957" cy="16043"/>
          </a:xfrm>
          <a:prstGeom prst="line">
            <a:avLst/>
          </a:prstGeom>
          <a:ln w="28575">
            <a:solidFill>
              <a:schemeClr val="accent3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568442" y="4299642"/>
            <a:ext cx="3416963" cy="0"/>
          </a:xfrm>
          <a:prstGeom prst="line">
            <a:avLst/>
          </a:prstGeom>
          <a:ln w="28575">
            <a:solidFill>
              <a:schemeClr val="accent3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7648648" y="4375843"/>
            <a:ext cx="3240505" cy="0"/>
          </a:xfrm>
          <a:prstGeom prst="line">
            <a:avLst/>
          </a:prstGeom>
          <a:ln w="28575">
            <a:solidFill>
              <a:schemeClr val="accent3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7568443" y="4476105"/>
            <a:ext cx="3216436" cy="0"/>
          </a:xfrm>
          <a:prstGeom prst="line">
            <a:avLst/>
          </a:prstGeom>
          <a:ln w="28575">
            <a:solidFill>
              <a:schemeClr val="accent3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7552398" y="4556315"/>
            <a:ext cx="3080083" cy="24064"/>
          </a:xfrm>
          <a:prstGeom prst="line">
            <a:avLst/>
          </a:prstGeom>
          <a:ln w="28575">
            <a:solidFill>
              <a:schemeClr val="accent3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568444" y="4644547"/>
            <a:ext cx="2959762" cy="0"/>
          </a:xfrm>
          <a:prstGeom prst="line">
            <a:avLst/>
          </a:prstGeom>
          <a:ln w="28575">
            <a:solidFill>
              <a:schemeClr val="accent3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7552399" y="4708715"/>
            <a:ext cx="3080083" cy="24064"/>
          </a:xfrm>
          <a:prstGeom prst="line">
            <a:avLst/>
          </a:prstGeom>
          <a:ln w="28575">
            <a:solidFill>
              <a:schemeClr val="accent3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10873110" y="4207400"/>
            <a:ext cx="481268" cy="0"/>
          </a:xfrm>
          <a:prstGeom prst="line">
            <a:avLst/>
          </a:prstGeom>
          <a:ln w="28575">
            <a:solidFill>
              <a:schemeClr val="accent3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7640637" y="4829027"/>
            <a:ext cx="914400" cy="0"/>
          </a:xfrm>
          <a:prstGeom prst="line">
            <a:avLst/>
          </a:prstGeom>
          <a:ln w="28575">
            <a:solidFill>
              <a:schemeClr val="accent3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7648648" y="4925283"/>
            <a:ext cx="737936" cy="0"/>
          </a:xfrm>
          <a:prstGeom prst="line">
            <a:avLst/>
          </a:prstGeom>
          <a:ln w="28575">
            <a:solidFill>
              <a:schemeClr val="accent3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7568442" y="4997473"/>
            <a:ext cx="561469" cy="0"/>
          </a:xfrm>
          <a:prstGeom prst="line">
            <a:avLst/>
          </a:prstGeom>
          <a:ln w="28575">
            <a:solidFill>
              <a:schemeClr val="accent3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7648648" y="5093725"/>
            <a:ext cx="240627" cy="0"/>
          </a:xfrm>
          <a:prstGeom prst="line">
            <a:avLst/>
          </a:prstGeom>
          <a:ln w="28575">
            <a:solidFill>
              <a:schemeClr val="accent3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7640637" y="5181957"/>
            <a:ext cx="120311" cy="0"/>
          </a:xfrm>
          <a:prstGeom prst="line">
            <a:avLst/>
          </a:prstGeom>
          <a:ln w="28575">
            <a:solidFill>
              <a:schemeClr val="accent3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9613806" y="4829027"/>
            <a:ext cx="914400" cy="0"/>
          </a:xfrm>
          <a:prstGeom prst="line">
            <a:avLst/>
          </a:prstGeom>
          <a:ln w="28575">
            <a:solidFill>
              <a:schemeClr val="accent3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9870489" y="4925283"/>
            <a:ext cx="593547" cy="0"/>
          </a:xfrm>
          <a:prstGeom prst="line">
            <a:avLst/>
          </a:prstGeom>
          <a:ln w="28575">
            <a:solidFill>
              <a:schemeClr val="accent3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10062992" y="5036627"/>
            <a:ext cx="465214" cy="0"/>
          </a:xfrm>
          <a:prstGeom prst="line">
            <a:avLst/>
          </a:prstGeom>
          <a:ln w="28575">
            <a:solidFill>
              <a:schemeClr val="accent3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10311640" y="5127038"/>
            <a:ext cx="232607" cy="0"/>
          </a:xfrm>
          <a:prstGeom prst="line">
            <a:avLst/>
          </a:prstGeom>
          <a:ln w="28575">
            <a:solidFill>
              <a:schemeClr val="accent3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: Diagonal Corners Snipped 57"/>
          <p:cNvSpPr/>
          <p:nvPr/>
        </p:nvSpPr>
        <p:spPr>
          <a:xfrm>
            <a:off x="8922327" y="2909455"/>
            <a:ext cx="110837" cy="212436"/>
          </a:xfrm>
          <a:prstGeom prst="snip2DiagRect">
            <a:avLst/>
          </a:prstGeom>
          <a:solidFill>
            <a:srgbClr val="E6AA00"/>
          </a:solidFill>
          <a:ln>
            <a:solidFill>
              <a:srgbClr val="A88628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9" name="Rectangle: Diagonal Corners Snipped 58"/>
          <p:cNvSpPr/>
          <p:nvPr/>
        </p:nvSpPr>
        <p:spPr>
          <a:xfrm rot="2178677">
            <a:off x="8759352" y="3466939"/>
            <a:ext cx="110837" cy="212436"/>
          </a:xfrm>
          <a:prstGeom prst="snip2DiagRect">
            <a:avLst/>
          </a:prstGeom>
          <a:solidFill>
            <a:srgbClr val="E6AA00"/>
          </a:solidFill>
          <a:ln>
            <a:solidFill>
              <a:srgbClr val="A88628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0" name="Rectangle: Diagonal Corners Snipped 59"/>
          <p:cNvSpPr/>
          <p:nvPr/>
        </p:nvSpPr>
        <p:spPr>
          <a:xfrm rot="20546151">
            <a:off x="9556361" y="3322934"/>
            <a:ext cx="110837" cy="212436"/>
          </a:xfrm>
          <a:prstGeom prst="snip2DiagRect">
            <a:avLst/>
          </a:prstGeom>
          <a:solidFill>
            <a:srgbClr val="E6AA00"/>
          </a:solidFill>
          <a:ln>
            <a:solidFill>
              <a:srgbClr val="A88628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1" name="Rectangle: Diagonal Corners Snipped 60"/>
          <p:cNvSpPr/>
          <p:nvPr/>
        </p:nvSpPr>
        <p:spPr>
          <a:xfrm rot="2674474">
            <a:off x="9471473" y="2493905"/>
            <a:ext cx="110837" cy="212436"/>
          </a:xfrm>
          <a:prstGeom prst="snip2DiagRect">
            <a:avLst/>
          </a:prstGeom>
          <a:solidFill>
            <a:srgbClr val="E6AA00"/>
          </a:solidFill>
          <a:ln>
            <a:solidFill>
              <a:srgbClr val="A88628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2" name="Rectangle: Diagonal Corners Snipped 61"/>
          <p:cNvSpPr/>
          <p:nvPr/>
        </p:nvSpPr>
        <p:spPr>
          <a:xfrm rot="20244374">
            <a:off x="8817896" y="2110024"/>
            <a:ext cx="110837" cy="212436"/>
          </a:xfrm>
          <a:prstGeom prst="snip2DiagRect">
            <a:avLst/>
          </a:prstGeom>
          <a:solidFill>
            <a:srgbClr val="E6AA00"/>
          </a:solidFill>
          <a:ln>
            <a:solidFill>
              <a:srgbClr val="A88628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3" name="Rectangle: Diagonal Corners Snipped 62"/>
          <p:cNvSpPr/>
          <p:nvPr/>
        </p:nvSpPr>
        <p:spPr>
          <a:xfrm rot="3990275">
            <a:off x="9065824" y="4069220"/>
            <a:ext cx="110837" cy="212436"/>
          </a:xfrm>
          <a:prstGeom prst="snip2DiagRect">
            <a:avLst/>
          </a:prstGeom>
          <a:solidFill>
            <a:srgbClr val="E6AA00"/>
          </a:solidFill>
          <a:ln>
            <a:solidFill>
              <a:srgbClr val="A88628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4" name="Rectangle: Diagonal Corners Snipped 63"/>
          <p:cNvSpPr/>
          <p:nvPr/>
        </p:nvSpPr>
        <p:spPr>
          <a:xfrm rot="16432796">
            <a:off x="8265062" y="4113212"/>
            <a:ext cx="110837" cy="212436"/>
          </a:xfrm>
          <a:prstGeom prst="snip2DiagRect">
            <a:avLst/>
          </a:prstGeom>
          <a:solidFill>
            <a:srgbClr val="E6AA00"/>
          </a:solidFill>
          <a:ln>
            <a:solidFill>
              <a:srgbClr val="A88628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5" name="Rectangle: Diagonal Corners Snipped 64"/>
          <p:cNvSpPr/>
          <p:nvPr/>
        </p:nvSpPr>
        <p:spPr>
          <a:xfrm rot="5607907">
            <a:off x="9979712" y="4113954"/>
            <a:ext cx="110837" cy="212436"/>
          </a:xfrm>
          <a:prstGeom prst="snip2DiagRect">
            <a:avLst/>
          </a:prstGeom>
          <a:solidFill>
            <a:srgbClr val="E6AA00"/>
          </a:solidFill>
          <a:ln>
            <a:solidFill>
              <a:srgbClr val="A88628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6" name="Rectangle: Diagonal Corners Snipped 65"/>
          <p:cNvSpPr/>
          <p:nvPr/>
        </p:nvSpPr>
        <p:spPr>
          <a:xfrm rot="2000650">
            <a:off x="9265474" y="1396696"/>
            <a:ext cx="110837" cy="212436"/>
          </a:xfrm>
          <a:prstGeom prst="snip2DiagRect">
            <a:avLst/>
          </a:prstGeom>
          <a:solidFill>
            <a:srgbClr val="E6AA00"/>
          </a:solidFill>
          <a:ln>
            <a:solidFill>
              <a:srgbClr val="A88628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68" name="Straight Connector 67"/>
          <p:cNvCxnSpPr/>
          <p:nvPr/>
        </p:nvCxnSpPr>
        <p:spPr>
          <a:xfrm flipV="1">
            <a:off x="7505485" y="1531938"/>
            <a:ext cx="0" cy="22642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10678171" y="1536560"/>
            <a:ext cx="0" cy="22642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: Diagonal Corners Snipped 69"/>
          <p:cNvSpPr/>
          <p:nvPr/>
        </p:nvSpPr>
        <p:spPr>
          <a:xfrm rot="15141357">
            <a:off x="8069554" y="4848509"/>
            <a:ext cx="110837" cy="212436"/>
          </a:xfrm>
          <a:prstGeom prst="snip2DiagRect">
            <a:avLst/>
          </a:prstGeom>
          <a:solidFill>
            <a:srgbClr val="E6AA00"/>
          </a:solidFill>
          <a:ln>
            <a:solidFill>
              <a:srgbClr val="A88628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1" name="Rectangle: Diagonal Corners Snipped 70"/>
          <p:cNvSpPr/>
          <p:nvPr/>
        </p:nvSpPr>
        <p:spPr>
          <a:xfrm rot="17242063">
            <a:off x="9710548" y="4748177"/>
            <a:ext cx="110837" cy="212436"/>
          </a:xfrm>
          <a:prstGeom prst="snip2DiagRect">
            <a:avLst/>
          </a:prstGeom>
          <a:solidFill>
            <a:srgbClr val="E6AA00"/>
          </a:solidFill>
          <a:ln>
            <a:solidFill>
              <a:srgbClr val="A88628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2604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70" grpId="0" animBg="1"/>
      <p:bldP spid="70" grpId="1" animBg="1"/>
      <p:bldP spid="71" grpId="0" animBg="1"/>
      <p:bldP spid="7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should you use a water mirror?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430" y="1531938"/>
            <a:ext cx="5729062" cy="4751086"/>
          </a:xfrm>
        </p:spPr>
        <p:txBody>
          <a:bodyPr/>
          <a:lstStyle/>
          <a:p>
            <a:pPr lvl="0"/>
            <a:r>
              <a:rPr lang="en-US" dirty="0"/>
              <a:t>Trap leaked hazardous gases and avoid build-up of </a:t>
            </a:r>
            <a:r>
              <a:rPr lang="sv-SE" dirty="0"/>
              <a:t>sulphurous</a:t>
            </a:r>
            <a:r>
              <a:rPr lang="en-US" dirty="0"/>
              <a:t> acid on top of the ball sector.</a:t>
            </a:r>
          </a:p>
          <a:p>
            <a:pPr lvl="0"/>
            <a:r>
              <a:rPr lang="en-US" dirty="0"/>
              <a:t>In the event of a gas leakage the running water would help to flush away the dissolved gases thus minimizing the gases from entering the atmosphere.</a:t>
            </a:r>
          </a:p>
          <a:p>
            <a:pPr lvl="0"/>
            <a:r>
              <a:rPr lang="en-US" dirty="0"/>
              <a:t>Gases not dissolved are vented by the evacuation system.</a:t>
            </a:r>
          </a:p>
          <a:p>
            <a:pPr lvl="0"/>
            <a:r>
              <a:rPr lang="en-US" dirty="0"/>
              <a:t>The gas evacuation pipe can be situated in the upper area of the compartment.</a:t>
            </a:r>
          </a:p>
          <a:p>
            <a:pPr lvl="0"/>
            <a:endParaRPr lang="sv-SE" dirty="0"/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81469F-7BE5-40CC-A8A5-544B599D7AD9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353187" y="3562658"/>
            <a:ext cx="5500164" cy="2083401"/>
            <a:chOff x="6412771" y="2302995"/>
            <a:chExt cx="5500164" cy="2083401"/>
          </a:xfrm>
        </p:grpSpPr>
        <p:grpSp>
          <p:nvGrpSpPr>
            <p:cNvPr id="6" name="Group 5"/>
            <p:cNvGrpSpPr/>
            <p:nvPr/>
          </p:nvGrpSpPr>
          <p:grpSpPr>
            <a:xfrm>
              <a:off x="6412771" y="2302995"/>
              <a:ext cx="5500164" cy="2083401"/>
              <a:chOff x="6412771" y="2302995"/>
              <a:chExt cx="5500164" cy="2083401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2"/>
              <a:srcRect l="19517" r="17358" b="60124"/>
              <a:stretch/>
            </p:blipFill>
            <p:spPr>
              <a:xfrm>
                <a:off x="6412771" y="2302995"/>
                <a:ext cx="5500164" cy="2083401"/>
              </a:xfrm>
              <a:prstGeom prst="rect">
                <a:avLst/>
              </a:prstGeom>
            </p:spPr>
          </p:pic>
          <p:cxnSp>
            <p:nvCxnSpPr>
              <p:cNvPr id="17" name="Straight Connector 16"/>
              <p:cNvCxnSpPr/>
              <p:nvPr/>
            </p:nvCxnSpPr>
            <p:spPr>
              <a:xfrm flipH="1" flipV="1">
                <a:off x="7555833" y="2959768"/>
                <a:ext cx="3031957" cy="16043"/>
              </a:xfrm>
              <a:prstGeom prst="line">
                <a:avLst/>
              </a:prstGeom>
              <a:ln w="28575">
                <a:solidFill>
                  <a:schemeClr val="accent3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H="1">
                <a:off x="7628026" y="3039979"/>
                <a:ext cx="3416963" cy="0"/>
              </a:xfrm>
              <a:prstGeom prst="line">
                <a:avLst/>
              </a:prstGeom>
              <a:ln w="28575">
                <a:solidFill>
                  <a:schemeClr val="accent3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H="1">
                <a:off x="7708232" y="3116180"/>
                <a:ext cx="3240505" cy="0"/>
              </a:xfrm>
              <a:prstGeom prst="line">
                <a:avLst/>
              </a:prstGeom>
              <a:ln w="28575">
                <a:solidFill>
                  <a:schemeClr val="accent3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H="1">
                <a:off x="7628027" y="3216442"/>
                <a:ext cx="3216436" cy="0"/>
              </a:xfrm>
              <a:prstGeom prst="line">
                <a:avLst/>
              </a:prstGeom>
              <a:ln w="28575">
                <a:solidFill>
                  <a:schemeClr val="accent3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 flipV="1">
                <a:off x="7611982" y="3296652"/>
                <a:ext cx="3080083" cy="24064"/>
              </a:xfrm>
              <a:prstGeom prst="line">
                <a:avLst/>
              </a:prstGeom>
              <a:ln w="28575">
                <a:solidFill>
                  <a:schemeClr val="accent3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H="1">
                <a:off x="7628028" y="3384884"/>
                <a:ext cx="2959762" cy="0"/>
              </a:xfrm>
              <a:prstGeom prst="line">
                <a:avLst/>
              </a:prstGeom>
              <a:ln w="28575">
                <a:solidFill>
                  <a:schemeClr val="accent3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H="1" flipV="1">
                <a:off x="7611983" y="3449052"/>
                <a:ext cx="3080083" cy="24064"/>
              </a:xfrm>
              <a:prstGeom prst="line">
                <a:avLst/>
              </a:prstGeom>
              <a:ln w="28575">
                <a:solidFill>
                  <a:schemeClr val="accent3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H="1">
                <a:off x="10932694" y="2947737"/>
                <a:ext cx="481268" cy="0"/>
              </a:xfrm>
              <a:prstGeom prst="line">
                <a:avLst/>
              </a:prstGeom>
              <a:ln w="28575">
                <a:solidFill>
                  <a:schemeClr val="accent3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" name="Straight Connector 6"/>
            <p:cNvCxnSpPr/>
            <p:nvPr/>
          </p:nvCxnSpPr>
          <p:spPr>
            <a:xfrm flipH="1">
              <a:off x="7700221" y="3569364"/>
              <a:ext cx="914400" cy="0"/>
            </a:xfrm>
            <a:prstGeom prst="line">
              <a:avLst/>
            </a:prstGeom>
            <a:ln w="28575">
              <a:solidFill>
                <a:schemeClr val="accent3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7708232" y="3665620"/>
              <a:ext cx="737936" cy="0"/>
            </a:xfrm>
            <a:prstGeom prst="line">
              <a:avLst/>
            </a:prstGeom>
            <a:ln w="28575">
              <a:solidFill>
                <a:schemeClr val="accent3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7628026" y="3737810"/>
              <a:ext cx="561469" cy="0"/>
            </a:xfrm>
            <a:prstGeom prst="line">
              <a:avLst/>
            </a:prstGeom>
            <a:ln w="28575">
              <a:solidFill>
                <a:schemeClr val="accent3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08232" y="3834062"/>
              <a:ext cx="240627" cy="0"/>
            </a:xfrm>
            <a:prstGeom prst="line">
              <a:avLst/>
            </a:prstGeom>
            <a:ln w="28575">
              <a:solidFill>
                <a:schemeClr val="accent3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700221" y="3922294"/>
              <a:ext cx="120311" cy="0"/>
            </a:xfrm>
            <a:prstGeom prst="line">
              <a:avLst/>
            </a:prstGeom>
            <a:ln w="28575">
              <a:solidFill>
                <a:schemeClr val="accent3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9673390" y="3569364"/>
              <a:ext cx="914400" cy="0"/>
            </a:xfrm>
            <a:prstGeom prst="line">
              <a:avLst/>
            </a:prstGeom>
            <a:ln w="28575">
              <a:solidFill>
                <a:schemeClr val="accent3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9930073" y="3665620"/>
              <a:ext cx="593547" cy="0"/>
            </a:xfrm>
            <a:prstGeom prst="line">
              <a:avLst/>
            </a:prstGeom>
            <a:ln w="28575">
              <a:solidFill>
                <a:schemeClr val="accent3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10122576" y="3776964"/>
              <a:ext cx="465214" cy="0"/>
            </a:xfrm>
            <a:prstGeom prst="line">
              <a:avLst/>
            </a:prstGeom>
            <a:ln w="28575">
              <a:solidFill>
                <a:schemeClr val="accent3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10371224" y="3867375"/>
              <a:ext cx="232607" cy="0"/>
            </a:xfrm>
            <a:prstGeom prst="line">
              <a:avLst/>
            </a:prstGeom>
            <a:ln w="28575">
              <a:solidFill>
                <a:schemeClr val="accent3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Flowchart: Collate 25"/>
          <p:cNvSpPr/>
          <p:nvPr/>
        </p:nvSpPr>
        <p:spPr>
          <a:xfrm rot="5400000">
            <a:off x="8788965" y="-391750"/>
            <a:ext cx="598926" cy="3292919"/>
          </a:xfrm>
          <a:prstGeom prst="flowChartCollate">
            <a:avLst/>
          </a:prstGeom>
          <a:solidFill>
            <a:srgbClr val="555864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7496249" y="1531938"/>
            <a:ext cx="0" cy="22642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0668935" y="1536560"/>
            <a:ext cx="0" cy="22642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Arrow: Bent 28"/>
          <p:cNvSpPr/>
          <p:nvPr/>
        </p:nvSpPr>
        <p:spPr>
          <a:xfrm flipH="1">
            <a:off x="6362159" y="3969594"/>
            <a:ext cx="1338633" cy="3600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2" name="Arrow: Right 31"/>
          <p:cNvSpPr/>
          <p:nvPr/>
        </p:nvSpPr>
        <p:spPr>
          <a:xfrm>
            <a:off x="11401045" y="4024121"/>
            <a:ext cx="405639" cy="203331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5" name="Arrow: Bent 34"/>
          <p:cNvSpPr/>
          <p:nvPr/>
        </p:nvSpPr>
        <p:spPr>
          <a:xfrm flipH="1" flipV="1">
            <a:off x="6372514" y="3675976"/>
            <a:ext cx="1338633" cy="3600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68384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sequence of the water mirror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During filling of the digester:</a:t>
            </a:r>
          </a:p>
          <a:p>
            <a:pPr lvl="1"/>
            <a:r>
              <a:rPr lang="en-US" dirty="0"/>
              <a:t>No water flow to avoid an unnecessary water flow into the digester</a:t>
            </a:r>
          </a:p>
          <a:p>
            <a:pPr marL="170656" lvl="1" indent="0">
              <a:buNone/>
            </a:pPr>
            <a:endParaRPr lang="en-US" dirty="0"/>
          </a:p>
          <a:p>
            <a:r>
              <a:rPr lang="en-US" dirty="0"/>
              <a:t>When the ball sector has closed tight:</a:t>
            </a:r>
          </a:p>
          <a:p>
            <a:pPr lvl="1"/>
            <a:r>
              <a:rPr lang="en-US" dirty="0"/>
              <a:t>Start a flow of water to fill the water mirror</a:t>
            </a:r>
          </a:p>
          <a:p>
            <a:pPr lvl="1"/>
            <a:r>
              <a:rPr lang="en-US" dirty="0"/>
              <a:t>Close the upper valve and start evacuation system</a:t>
            </a:r>
          </a:p>
          <a:p>
            <a:pPr marL="170656" lvl="1" indent="0">
              <a:buNone/>
            </a:pPr>
            <a:endParaRPr lang="en-US" dirty="0"/>
          </a:p>
          <a:p>
            <a:r>
              <a:rPr lang="en-US" dirty="0"/>
              <a:t>During cooking:</a:t>
            </a:r>
          </a:p>
          <a:p>
            <a:pPr lvl="1"/>
            <a:r>
              <a:rPr lang="en-US" dirty="0"/>
              <a:t>Continuous flow of water to flush away trapped gases</a:t>
            </a:r>
          </a:p>
          <a:p>
            <a:pPr lvl="1"/>
            <a:r>
              <a:rPr lang="en-US" dirty="0"/>
              <a:t>Run evacuation system to rid the compartment of trapped hazardous gases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81469F-7BE5-40CC-A8A5-544B599D7AD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46805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Maintenance and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430" y="1531938"/>
            <a:ext cx="5725404" cy="4751086"/>
          </a:xfrm>
        </p:spPr>
        <p:txBody>
          <a:bodyPr/>
          <a:lstStyle/>
          <a:p>
            <a:r>
              <a:rPr lang="en-US" dirty="0"/>
              <a:t>No obvious need for service on the water mirror</a:t>
            </a:r>
          </a:p>
          <a:p>
            <a:r>
              <a:rPr lang="en-US" dirty="0"/>
              <a:t>A service hatch is recommended above the water mirror</a:t>
            </a:r>
          </a:p>
          <a:p>
            <a:pPr lvl="1"/>
            <a:r>
              <a:rPr lang="en-US" dirty="0"/>
              <a:t>Enable a function check </a:t>
            </a:r>
          </a:p>
          <a:p>
            <a:pPr lvl="1"/>
            <a:r>
              <a:rPr lang="en-US" dirty="0"/>
              <a:t>Observe possible leakage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81469F-7BE5-40CC-A8A5-544B599D7AD9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2"/>
          <a:srcRect l="19517" r="17358" b="60124"/>
          <a:stretch/>
        </p:blipFill>
        <p:spPr>
          <a:xfrm>
            <a:off x="6353187" y="3562658"/>
            <a:ext cx="5500164" cy="2083401"/>
          </a:xfrm>
          <a:prstGeom prst="rect">
            <a:avLst/>
          </a:prstGeom>
        </p:spPr>
      </p:pic>
      <p:sp>
        <p:nvSpPr>
          <p:cNvPr id="47" name="Flowchart: Collate 46"/>
          <p:cNvSpPr/>
          <p:nvPr/>
        </p:nvSpPr>
        <p:spPr>
          <a:xfrm rot="5400000">
            <a:off x="8788965" y="-391750"/>
            <a:ext cx="598926" cy="3292919"/>
          </a:xfrm>
          <a:prstGeom prst="flowChartCollate">
            <a:avLst/>
          </a:prstGeom>
          <a:solidFill>
            <a:srgbClr val="555864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 flipV="1">
            <a:off x="7496249" y="1531938"/>
            <a:ext cx="0" cy="22642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10668935" y="1536560"/>
            <a:ext cx="0" cy="22642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: Rounded Corners 49"/>
          <p:cNvSpPr/>
          <p:nvPr/>
        </p:nvSpPr>
        <p:spPr>
          <a:xfrm>
            <a:off x="8551017" y="1982251"/>
            <a:ext cx="1074821" cy="1363579"/>
          </a:xfrm>
          <a:prstGeom prst="roundRect">
            <a:avLst/>
          </a:prstGeom>
          <a:solidFill>
            <a:srgbClr val="77798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1" name="Rectangle: Rounded Corners 50"/>
          <p:cNvSpPr/>
          <p:nvPr/>
        </p:nvSpPr>
        <p:spPr>
          <a:xfrm rot="16200000">
            <a:off x="8546445" y="2623935"/>
            <a:ext cx="344280" cy="80210"/>
          </a:xfrm>
          <a:prstGeom prst="roundRect">
            <a:avLst/>
          </a:prstGeom>
          <a:solidFill>
            <a:srgbClr val="8E909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2" name="Rectangle: Rounded Corners 51"/>
          <p:cNvSpPr/>
          <p:nvPr/>
        </p:nvSpPr>
        <p:spPr>
          <a:xfrm rot="16200000">
            <a:off x="9557540" y="2208789"/>
            <a:ext cx="202548" cy="80210"/>
          </a:xfrm>
          <a:prstGeom prst="roundRect">
            <a:avLst/>
          </a:prstGeom>
          <a:solidFill>
            <a:srgbClr val="8E909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4" name="Rectangle: Rounded Corners 53"/>
          <p:cNvSpPr/>
          <p:nvPr/>
        </p:nvSpPr>
        <p:spPr>
          <a:xfrm rot="16200000">
            <a:off x="9564669" y="3004784"/>
            <a:ext cx="202548" cy="80210"/>
          </a:xfrm>
          <a:prstGeom prst="roundRect">
            <a:avLst/>
          </a:prstGeom>
          <a:solidFill>
            <a:srgbClr val="8E909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349580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Water</a:t>
            </a:r>
            <a:r>
              <a:rPr lang="sv-SE" dirty="0"/>
              <a:t> </a:t>
            </a:r>
            <a:r>
              <a:rPr lang="sv-SE" dirty="0" err="1"/>
              <a:t>mirror</a:t>
            </a:r>
            <a:r>
              <a:rPr lang="sv-SE" dirty="0"/>
              <a:t> Q&amp;A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there a specific angle/position on the piping?</a:t>
            </a:r>
          </a:p>
          <a:p>
            <a:pPr lvl="1"/>
            <a:r>
              <a:rPr lang="en-US" dirty="0"/>
              <a:t>The gas out flow should not be angled downwards as there should not be a risk of water flowing into that pipe</a:t>
            </a:r>
          </a:p>
          <a:p>
            <a:pPr lvl="1"/>
            <a:r>
              <a:rPr lang="en-US" dirty="0"/>
              <a:t>The other pipes could be angled slightly if needed. The inlet water pipe should be directed so that there are no “dead zones” i.e. </a:t>
            </a:r>
            <a:r>
              <a:rPr lang="en-US"/>
              <a:t>parts of water that are not moving.</a:t>
            </a:r>
            <a:endParaRPr lang="en-US" dirty="0"/>
          </a:p>
          <a:p>
            <a:r>
              <a:rPr lang="en-US" dirty="0"/>
              <a:t>What water flow should be used?</a:t>
            </a:r>
          </a:p>
          <a:p>
            <a:pPr lvl="1"/>
            <a:r>
              <a:rPr lang="en-US" dirty="0"/>
              <a:t>If no visible leakage is present, a low water flow (5 – 10 L/min) need to be used</a:t>
            </a:r>
          </a:p>
          <a:p>
            <a:pPr lvl="1"/>
            <a:r>
              <a:rPr lang="en-US" dirty="0"/>
              <a:t>This depends. If there is an observed leakage, a higher flow (up to ~ 25 – 30 L/min) shall be used to refresh the water volume</a:t>
            </a:r>
          </a:p>
          <a:p>
            <a:pPr lvl="1"/>
            <a:r>
              <a:rPr lang="en-US" dirty="0"/>
              <a:t>The water in the water mirror should have pH &gt;3 to avoid possible corrosion problems</a:t>
            </a:r>
          </a:p>
          <a:p>
            <a:r>
              <a:rPr lang="en-US" dirty="0"/>
              <a:t>How much air need to be evacuated?</a:t>
            </a:r>
          </a:p>
          <a:p>
            <a:pPr lvl="1"/>
            <a:r>
              <a:rPr lang="en-US" dirty="0"/>
              <a:t>This depend on if there is a leakage and how much gas that escape</a:t>
            </a:r>
          </a:p>
          <a:p>
            <a:pPr lvl="1"/>
            <a:r>
              <a:rPr lang="en-US" dirty="0"/>
              <a:t>A sufficient vacuum shall be created to properly remove the gas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81469F-7BE5-40CC-A8A5-544B599D7AD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356006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Flowmaster_2015">
  <a:themeElements>
    <a:clrScheme name="Flowserve_2015">
      <a:dk1>
        <a:srgbClr val="000000"/>
      </a:dk1>
      <a:lt1>
        <a:sysClr val="window" lastClr="FFFFFF"/>
      </a:lt1>
      <a:dk2>
        <a:srgbClr val="FF0000"/>
      </a:dk2>
      <a:lt2>
        <a:srgbClr val="E7E6E6"/>
      </a:lt2>
      <a:accent1>
        <a:srgbClr val="24887E"/>
      </a:accent1>
      <a:accent2>
        <a:srgbClr val="908474"/>
      </a:accent2>
      <a:accent3>
        <a:srgbClr val="0962B3"/>
      </a:accent3>
      <a:accent4>
        <a:srgbClr val="FFCD3F"/>
      </a:accent4>
      <a:accent5>
        <a:srgbClr val="927800"/>
      </a:accent5>
      <a:accent6>
        <a:srgbClr val="402B70"/>
      </a:accent6>
      <a:hlink>
        <a:srgbClr val="0960B3"/>
      </a:hlink>
      <a:folHlink>
        <a:srgbClr val="24887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38328" indent="-338328">
          <a:spcAft>
            <a:spcPts val="2400"/>
          </a:spcAft>
          <a:buClr>
            <a:schemeClr val="tx2"/>
          </a:buClr>
          <a:buFont typeface="Arial"/>
          <a:buChar char="•"/>
          <a:defRPr dirty="0" smtClean="0">
            <a:solidFill>
              <a:srgbClr val="908474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4D5CA8FCD11B4FB0F0D2C4FF083CDA" ma:contentTypeVersion="1" ma:contentTypeDescription="Create a new document." ma:contentTypeScope="" ma:versionID="f4e26f7cd143cce0fa6f1e74b91692c2">
  <xsd:schema xmlns:xsd="http://www.w3.org/2001/XMLSchema" xmlns:xs="http://www.w3.org/2001/XMLSchema" xmlns:p="http://schemas.microsoft.com/office/2006/metadata/properties" xmlns:ns2="affb6efc-5540-4ccc-a915-14979fbe0eeb" targetNamespace="http://schemas.microsoft.com/office/2006/metadata/properties" ma:root="true" ma:fieldsID="8cc242b22965151d568113901fee9f88" ns2:_="">
    <xsd:import namespace="affb6efc-5540-4ccc-a915-14979fbe0eeb"/>
    <xsd:element name="properties">
      <xsd:complexType>
        <xsd:sequence>
          <xsd:element name="documentManagement">
            <xsd:complexType>
              <xsd:all>
                <xsd:element ref="ns2:FSBusinessFunctionTaxHTField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fb6efc-5540-4ccc-a915-14979fbe0eeb" elementFormDefault="qualified">
    <xsd:import namespace="http://schemas.microsoft.com/office/2006/documentManagement/types"/>
    <xsd:import namespace="http://schemas.microsoft.com/office/infopath/2007/PartnerControls"/>
    <xsd:element name="FSBusinessFunctionTaxHTField0" ma:index="8" nillable="true" ma:displayName="FSBusinessFunction_0" ma:hidden="true" ma:internalName="FSBusinessFunctionTaxHTField0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SBusinessFunctionTaxHTField0 xmlns="affb6efc-5540-4ccc-a915-14979fbe0eeb" xsi:nil="true"/>
  </documentManagement>
</p:properties>
</file>

<file path=customXml/itemProps1.xml><?xml version="1.0" encoding="utf-8"?>
<ds:datastoreItem xmlns:ds="http://schemas.openxmlformats.org/officeDocument/2006/customXml" ds:itemID="{A12D1F89-4302-4EF7-B936-BF4038A96E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48FB53-A16F-48C3-85F6-A74F57559A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fb6efc-5540-4ccc-a915-14979fbe0e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8B05C78-F2BB-42D2-AC1F-8D085632BB71}">
  <ds:schemaRefs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affb6efc-5540-4ccc-a915-14979fbe0ee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8991</TotalTime>
  <Words>847</Words>
  <Application>Microsoft Office PowerPoint</Application>
  <PresentationFormat>Custom</PresentationFormat>
  <Paragraphs>76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Lucida Grande</vt:lpstr>
      <vt:lpstr>Flowmaster_2015</vt:lpstr>
      <vt:lpstr>NAF ProCap Water Mirror concept</vt:lpstr>
      <vt:lpstr>What is a ”capping valve water mirror”?</vt:lpstr>
      <vt:lpstr>Water mirror concept and basic features</vt:lpstr>
      <vt:lpstr>Water mirror concept and basic features</vt:lpstr>
      <vt:lpstr>Why should you use a water mirror?</vt:lpstr>
      <vt:lpstr>Why should you use a water mirror?</vt:lpstr>
      <vt:lpstr>Operating sequence of the water mirror</vt:lpstr>
      <vt:lpstr>Maintenance and service</vt:lpstr>
      <vt:lpstr>Water mirror Q&amp;A</vt:lpstr>
      <vt:lpstr>We help your business flow</vt:lpstr>
    </vt:vector>
  </TitlesOfParts>
  <Company>studiopribble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Holly Pribble</dc:creator>
  <cp:lastModifiedBy>Lundqvist, Per</cp:lastModifiedBy>
  <cp:revision>484</cp:revision>
  <dcterms:created xsi:type="dcterms:W3CDTF">2015-08-28T15:43:30Z</dcterms:created>
  <dcterms:modified xsi:type="dcterms:W3CDTF">2017-09-04T06:59:12Z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0x010100D84D5CA8FCD11B4FB0F0D2C4FF083CDA</vt:lpwstr>
  </property>
</Properties>
</file>