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716" r:id="rId5"/>
  </p:sldMasterIdLst>
  <p:notesMasterIdLst>
    <p:notesMasterId r:id="rId23"/>
  </p:notesMasterIdLst>
  <p:handoutMasterIdLst>
    <p:handoutMasterId r:id="rId24"/>
  </p:handoutMasterIdLst>
  <p:sldIdLst>
    <p:sldId id="369" r:id="rId6"/>
    <p:sldId id="307" r:id="rId7"/>
    <p:sldId id="370" r:id="rId8"/>
    <p:sldId id="372" r:id="rId9"/>
    <p:sldId id="359" r:id="rId10"/>
    <p:sldId id="373" r:id="rId11"/>
    <p:sldId id="374" r:id="rId12"/>
    <p:sldId id="352" r:id="rId13"/>
    <p:sldId id="375" r:id="rId14"/>
    <p:sldId id="367" r:id="rId15"/>
    <p:sldId id="333" r:id="rId16"/>
    <p:sldId id="368" r:id="rId17"/>
    <p:sldId id="334" r:id="rId18"/>
    <p:sldId id="335" r:id="rId19"/>
    <p:sldId id="342" r:id="rId20"/>
    <p:sldId id="343" r:id="rId21"/>
    <p:sldId id="366" r:id="rId22"/>
  </p:sldIdLst>
  <p:sldSz cx="12188825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79">
          <p15:clr>
            <a:srgbClr val="A4A3A4"/>
          </p15:clr>
        </p15:guide>
        <p15:guide id="2" orient="horz" pos="1406">
          <p15:clr>
            <a:srgbClr val="A4A3A4"/>
          </p15:clr>
        </p15:guide>
        <p15:guide id="3" orient="horz" pos="5639">
          <p15:clr>
            <a:srgbClr val="A4A3A4"/>
          </p15:clr>
        </p15:guide>
        <p15:guide id="4" pos="7644">
          <p15:clr>
            <a:srgbClr val="A4A3A4"/>
          </p15:clr>
        </p15:guide>
        <p15:guide id="5" orient="horz" pos="2210">
          <p15:clr>
            <a:srgbClr val="A4A3A4"/>
          </p15:clr>
        </p15:guide>
        <p15:guide id="6" orient="horz" pos="1355">
          <p15:clr>
            <a:srgbClr val="A4A3A4"/>
          </p15:clr>
        </p15:guide>
        <p15:guide id="7" orient="horz" pos="3549">
          <p15:clr>
            <a:srgbClr val="A4A3A4"/>
          </p15:clr>
        </p15:guide>
        <p15:guide id="8" pos="3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84D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87386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90" y="84"/>
      </p:cViewPr>
      <p:guideLst>
        <p:guide orient="horz" pos="7479"/>
        <p:guide orient="horz" pos="1406"/>
        <p:guide orient="horz" pos="5639"/>
        <p:guide pos="7644"/>
        <p:guide orient="horz" pos="2210"/>
        <p:guide orient="horz" pos="1355"/>
        <p:guide orient="horz" pos="3549"/>
        <p:guide pos="38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ADFE6-394D-4E46-A13A-6ADB4C6F5A2B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E5EA5-C609-1C45-8EE1-671BA0A7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90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C7F10-23EF-2E47-8957-4A67D7548436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7F877-819B-DC42-B68E-F392E50E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6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3336" eaLnBrk="1" hangingPunct="1">
              <a:buFont typeface="Arial" pitchFamily="34" charset="0"/>
              <a:buNone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75" indent="-169375" defTabSz="903336" eaLnBrk="1" hangingPunct="1">
              <a:buFont typeface="Arial" pitchFamily="34" charset="0"/>
              <a:buChar char="•"/>
              <a:defRPr/>
            </a:pP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FullPhoto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r>
              <a:rPr lang="en-US" dirty="0"/>
              <a:t>Drag GRID/Photo image here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4601" y="1729488"/>
            <a:ext cx="9137117" cy="543113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39962" y="3660643"/>
            <a:ext cx="6431756" cy="635093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r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076834" y="5936457"/>
            <a:ext cx="2294884" cy="63509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r">
              <a:buFontTx/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2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GRIDPhot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r>
              <a:rPr lang="en-US" dirty="0"/>
              <a:t>Drag GRID/Photo image here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275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GRIDPhot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r>
              <a:rPr lang="en-US" dirty="0"/>
              <a:t>Drag GRID/Photo image here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98619" y="2231238"/>
            <a:ext cx="9412225" cy="107248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4966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1109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393647" cy="71317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90000"/>
              </a:lnSpc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30" y="1531938"/>
            <a:ext cx="1104181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/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/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563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2" y="485388"/>
            <a:ext cx="9393647" cy="736987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335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401585" cy="77191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rgbClr val="90847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31" y="1539875"/>
            <a:ext cx="11049755" cy="472281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5525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2" y="485388"/>
            <a:ext cx="9385710" cy="79572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91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401585" cy="77191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31" y="1539875"/>
            <a:ext cx="11049755" cy="472281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04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2" y="485388"/>
            <a:ext cx="9385710" cy="79572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0080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557341" cy="705237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6431" y="1539875"/>
            <a:ext cx="506497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555334" y="1539875"/>
            <a:ext cx="506497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83741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FullPhoto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GRID/Photo image here</a:t>
            </a:r>
          </a:p>
          <a:p>
            <a:endParaRPr lang="en-US" dirty="0"/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4601" y="1478464"/>
            <a:ext cx="9137117" cy="543113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39962" y="4127605"/>
            <a:ext cx="6431756" cy="635093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076834" y="5936457"/>
            <a:ext cx="2294884" cy="63509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r">
              <a:buFontTx/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6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557341" cy="79572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rgbClr val="90847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6431" y="1539875"/>
            <a:ext cx="506497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555334" y="1539875"/>
            <a:ext cx="506497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68613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393647" cy="71317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30" y="1539875"/>
            <a:ext cx="6866761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/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/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818310" y="1516063"/>
            <a:ext cx="3809938" cy="4751388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8995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485388"/>
            <a:ext cx="9393647" cy="71317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rgbClr val="90847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30" y="1539875"/>
            <a:ext cx="6866761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rgbClr val="908474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rgbClr val="908474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rgbClr val="908474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rgbClr val="908474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rgbClr val="90847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818310" y="1516063"/>
            <a:ext cx="3809938" cy="4751388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246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8901" y="277955"/>
            <a:ext cx="4503912" cy="6300736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253" y="485388"/>
            <a:ext cx="6679689" cy="71317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5112254" y="1539875"/>
            <a:ext cx="650805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53165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2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8901" y="277955"/>
            <a:ext cx="4503912" cy="6300736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2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253" y="485388"/>
            <a:ext cx="6679689" cy="71317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5112254" y="1539875"/>
            <a:ext cx="6508058" cy="475108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25544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692751" y="2984698"/>
            <a:ext cx="7264639" cy="10876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057" y="3087988"/>
            <a:ext cx="6896885" cy="54311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33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95056" y="3560376"/>
            <a:ext cx="6896885" cy="36192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49068" y="1963631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40" y="361506"/>
            <a:ext cx="1252938" cy="498872"/>
          </a:xfrm>
          <a:prstGeom prst="rect">
            <a:avLst/>
          </a:prstGeom>
        </p:spPr>
      </p:pic>
      <p:sp>
        <p:nvSpPr>
          <p:cNvPr id="1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8901" y="277955"/>
            <a:ext cx="4503912" cy="6300736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25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287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3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8901" y="277955"/>
            <a:ext cx="4503912" cy="6300736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35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253" y="445501"/>
            <a:ext cx="6679689" cy="48471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7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49068" y="2848305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882304" y="2848305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249068" y="5428343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882304" y="5428343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128329" y="881991"/>
            <a:ext cx="6679689" cy="46314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l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287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2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8901" y="277955"/>
            <a:ext cx="4503912" cy="6300736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29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025" y="3065728"/>
            <a:ext cx="6679689" cy="48471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49068" y="1964150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882304" y="1964150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249068" y="5428343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882304" y="5428343"/>
            <a:ext cx="263634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buFontTx/>
              <a:buNone/>
              <a:defRPr sz="22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088139" y="3558480"/>
            <a:ext cx="6679689" cy="46314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l">
              <a:buFontTx/>
              <a:buNone/>
              <a:defRPr sz="25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448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hoto,Title,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lowserve_GRID_LtGra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2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821026" y="1202531"/>
            <a:ext cx="4503912" cy="5376159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endParaRPr lang="en-US" dirty="0"/>
          </a:p>
        </p:txBody>
      </p:sp>
      <p:sp>
        <p:nvSpPr>
          <p:cNvPr id="29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2096" y="1467703"/>
            <a:ext cx="3142911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616879" y="1502881"/>
            <a:ext cx="311736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42096" y="5416188"/>
            <a:ext cx="3142911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616879" y="5416188"/>
            <a:ext cx="311736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42096" y="3423977"/>
            <a:ext cx="3142911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616879" y="3459155"/>
            <a:ext cx="3117362" cy="721207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ctr">
              <a:lnSpc>
                <a:spcPct val="100000"/>
              </a:lnSpc>
              <a:buFontTx/>
              <a:buNone/>
              <a:defRPr sz="1800">
                <a:solidFill>
                  <a:srgbClr val="90847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821026" y="277955"/>
            <a:ext cx="4503912" cy="924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1026" y="521278"/>
            <a:ext cx="4503912" cy="470364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3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53914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D_Blan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pic>
        <p:nvPicPr>
          <p:cNvPr id="8" name="Picture 7" descr="5771_Flowserve_Master_CAD1.png"/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13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76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_FullPhoto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r>
              <a:rPr lang="en-US" dirty="0"/>
              <a:t>Drag GRID/Photo image here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4601" y="1729488"/>
            <a:ext cx="9137117" cy="543113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39962" y="3660643"/>
            <a:ext cx="6431756" cy="635093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076834" y="5936457"/>
            <a:ext cx="2294884" cy="63509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r">
              <a:buFontTx/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4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plundqvist\Desktop\IPP Week, sälmöte och mässa\Bilder för presentationer\bkg_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17" y="293298"/>
            <a:ext cx="11722295" cy="628005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9" descr="5771_Flowserve_Master_CAD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" y="0"/>
            <a:ext cx="1218895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33617" y="4267198"/>
            <a:ext cx="7407167" cy="1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5463" y="4607427"/>
            <a:ext cx="7263473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501097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plundqvist\Desktop\IPP Week, sälmöte och mässa\Bilder för presentationer\bkg_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17" y="293298"/>
            <a:ext cx="11722295" cy="628005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33617" y="4267198"/>
            <a:ext cx="7407167" cy="1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5463" y="4607427"/>
            <a:ext cx="7263473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43006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lundqvist\Desktop\IPP Week, sälmöte och mässa\Bilder för presentationer\bkg_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17" y="293298"/>
            <a:ext cx="11722295" cy="628005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48745" y="4383600"/>
            <a:ext cx="7407167" cy="1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20591" y="4723829"/>
            <a:ext cx="7263473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0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lundqvist\Desktop\IPP Week, sälmöte och mässa\Bilder för presentationer\bkg_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17" y="293298"/>
            <a:ext cx="11722295" cy="628005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Flowserve_REV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pic>
        <p:nvPicPr>
          <p:cNvPr id="11" name="Picture 10" descr="5771_Flowserve_Master_CAD2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" y="4326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548745" y="4193941"/>
            <a:ext cx="7407167" cy="1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20591" y="4723829"/>
            <a:ext cx="7263473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24224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771_Flowserve_Master_CAD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0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027515" y="2805089"/>
            <a:ext cx="9934298" cy="12056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01" y="3126626"/>
            <a:ext cx="955734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207" y="667734"/>
            <a:ext cx="1913287" cy="928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02" y="4442376"/>
            <a:ext cx="1908200" cy="925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46" y="2013743"/>
            <a:ext cx="1067569" cy="5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770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Divi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45720" tIns="22860" rIns="45720" bIns="22860"/>
          <a:lstStyle/>
          <a:p>
            <a:r>
              <a:rPr lang="en-US" dirty="0"/>
              <a:t>Drag GRID/Photo image here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1082" y="897461"/>
            <a:ext cx="7699709" cy="1951317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81082" y="3103694"/>
            <a:ext cx="6431756" cy="832203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 algn="l">
              <a:lnSpc>
                <a:spcPct val="100000"/>
              </a:lnSpc>
              <a:buFontTx/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99367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Divi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owserve_REV-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495"/>
            <a:ext cx="1252938" cy="49887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82408" y="3602574"/>
            <a:ext cx="6753964" cy="1946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758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!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" y="-4675"/>
            <a:ext cx="121889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81" y="469560"/>
            <a:ext cx="1252938" cy="498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299080"/>
            <a:ext cx="10512862" cy="1788835"/>
          </a:xfrm>
          <a:prstGeom prst="rect">
            <a:avLst/>
          </a:prstGeom>
        </p:spPr>
        <p:txBody>
          <a:bodyPr lIns="45720" tIns="22860" rIns="45720" bIns="22860"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3522801"/>
            <a:ext cx="10512862" cy="1018065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001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71_Flowserve_Master_CAD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27515" y="2805089"/>
            <a:ext cx="9934298" cy="12056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34601" y="3126626"/>
            <a:ext cx="955734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0308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71_Flowserve_Master_CAD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050" y="6663208"/>
            <a:ext cx="30711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27515" y="2805089"/>
            <a:ext cx="9934298" cy="12056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34601" y="3126626"/>
            <a:ext cx="955734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02099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serve_GRID_LtGray.jpg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7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14" r:id="rId3"/>
    <p:sldLayoutId id="2147483684" r:id="rId4"/>
    <p:sldLayoutId id="2147483703" r:id="rId5"/>
    <p:sldLayoutId id="2147483708" r:id="rId6"/>
    <p:sldLayoutId id="2147483677" r:id="rId7"/>
    <p:sldLayoutId id="2147483705" r:id="rId8"/>
    <p:sldLayoutId id="2147483706" r:id="rId9"/>
    <p:sldLayoutId id="2147483698" r:id="rId10"/>
    <p:sldLayoutId id="2147483713" r:id="rId11"/>
    <p:sldLayoutId id="2147483674" r:id="rId12"/>
    <p:sldLayoutId id="2147483676" r:id="rId13"/>
    <p:sldLayoutId id="2147483675" r:id="rId14"/>
    <p:sldLayoutId id="2147483688" r:id="rId15"/>
    <p:sldLayoutId id="2147483687" r:id="rId16"/>
    <p:sldLayoutId id="2147483711" r:id="rId17"/>
    <p:sldLayoutId id="2147483712" r:id="rId18"/>
    <p:sldLayoutId id="2147483689" r:id="rId19"/>
    <p:sldLayoutId id="2147483690" r:id="rId20"/>
    <p:sldLayoutId id="2147483709" r:id="rId21"/>
    <p:sldLayoutId id="2147483710" r:id="rId22"/>
    <p:sldLayoutId id="2147483691" r:id="rId23"/>
    <p:sldLayoutId id="2147483692" r:id="rId24"/>
    <p:sldLayoutId id="2147483693" r:id="rId25"/>
    <p:sldLayoutId id="2147483696" r:id="rId26"/>
    <p:sldLayoutId id="2147483697" r:id="rId27"/>
    <p:sldLayoutId id="2147483701" r:id="rId28"/>
    <p:sldLayoutId id="2147483700" r:id="rId29"/>
    <p:sldLayoutId id="2147483715" r:id="rId30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serve_GRID_LtGray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7" name="Shape 190"/>
          <p:cNvSpPr/>
          <p:nvPr userDrawn="1"/>
        </p:nvSpPr>
        <p:spPr>
          <a:xfrm>
            <a:off x="11677850" y="6614866"/>
            <a:ext cx="320978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6012" y="6663208"/>
            <a:ext cx="307116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8" y="469560"/>
            <a:ext cx="1252938" cy="4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81469F-7BE5-40CC-A8A5-544B599D7AD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 idx="4294967295"/>
          </p:nvPr>
        </p:nvSpPr>
        <p:spPr>
          <a:xfrm>
            <a:off x="236484" y="4384659"/>
            <a:ext cx="10894112" cy="543113"/>
          </a:xfrm>
          <a:prstGeom prst="rect">
            <a:avLst/>
          </a:prstGeom>
        </p:spPr>
        <p:txBody>
          <a:bodyPr/>
          <a:lstStyle/>
          <a:p>
            <a:r>
              <a:rPr lang="en-US" b="1" cap="small" dirty="0">
                <a:solidFill>
                  <a:schemeClr val="bg1"/>
                </a:solidFill>
              </a:rPr>
              <a:t>FLOWSERVE NAF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236484" y="5062576"/>
            <a:ext cx="7220606" cy="635093"/>
          </a:xfrm>
          <a:prstGeom prst="rect">
            <a:avLst/>
          </a:prstGeom>
        </p:spPr>
        <p:txBody>
          <a:bodyPr/>
          <a:lstStyle>
            <a:lvl1pPr marL="228555" indent="-228555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2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</a:rPr>
              <a:t>Trunnball</a:t>
            </a:r>
            <a:r>
              <a:rPr lang="en-US" sz="3600" dirty="0">
                <a:solidFill>
                  <a:schemeClr val="bg1"/>
                </a:solidFill>
              </a:rPr>
              <a:t> DL Product Presentation</a:t>
            </a:r>
          </a:p>
        </p:txBody>
      </p:sp>
      <p:pic>
        <p:nvPicPr>
          <p:cNvPr id="2050" name="Picture 2" descr="C:\Users\plundqvist\Desktop\IPP Week, sälmöte och mässa\Bilder för presentationer\Trunnball med Z-trim uppifran utan skug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2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125" y="71081"/>
            <a:ext cx="7075227" cy="70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6610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28599" y="499161"/>
            <a:ext cx="11707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Trunnball DL, some typical applications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4136" y="1420984"/>
            <a:ext cx="6782939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 stock handling in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fiberline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(washing, oxygen delignification, screening, bleaching) in a pulp plant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ball valve applications with higher differential pressures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control of low- and medium-pressure steam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applications where a high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pressure control (with Z-trim)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flow slurry and erosive medium applications </a:t>
            </a:r>
          </a:p>
        </p:txBody>
      </p:sp>
      <p:pic>
        <p:nvPicPr>
          <p:cNvPr id="8" name="Picture 2" descr="C:\Users\plundqvist\Desktop\IPP Week, sälmöte och mässa\Bilder för presentationer\Eldorado egna\NAF_Eldorado_Deslignification Reactor Val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022380"/>
            <a:ext cx="4373617" cy="558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094" y="6127844"/>
            <a:ext cx="423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sv-SE" dirty="0">
                <a:solidFill>
                  <a:schemeClr val="bg1"/>
                </a:solidFill>
              </a:rPr>
              <a:t>NAF Trunnball in oxygen delignification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0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5" descr="Duball_airblock_white_left retoucherad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1269" y="908720"/>
            <a:ext cx="3851920" cy="51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96915" y="495453"/>
            <a:ext cx="3218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NAF Trunnball DL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1249235" y="1192847"/>
            <a:ext cx="648904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Material: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		CF8M, WCB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			(Duplex,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Hastelloy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Titanium etc.)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Sizes: 	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		DN150-DN900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			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ANSI 6” – 36”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			  					Full bore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Pressure class: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	PN10-PN40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			ANSI Class 150 &amp; 300</a:t>
            </a:r>
          </a:p>
          <a:p>
            <a:pPr>
              <a:spcBef>
                <a:spcPct val="0"/>
              </a:spcBef>
              <a:buSzTx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Tightness class: 	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PTFE-seats: EN 12266-1:2012, rate A 		  	       		(ISO 5208, rate A)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			Metal seats: EN 60534-4, Class V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        	ANSI FCI 70-2, Class V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Connection: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Flanges</a:t>
            </a:r>
          </a:p>
          <a:p>
            <a:pPr>
              <a:spcBef>
                <a:spcPct val="0"/>
              </a:spcBef>
              <a:buSzTx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Temperature: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  	-30 - 250°C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			-22 - 482°F</a:t>
            </a:r>
          </a:p>
        </p:txBody>
      </p:sp>
    </p:spTree>
    <p:extLst>
      <p:ext uri="{BB962C8B-B14F-4D97-AF65-F5344CB8AC3E}">
        <p14:creationId xmlns:p14="http://schemas.microsoft.com/office/powerpoint/2010/main" val="15107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T:\3D Rendered pictures\Duball_DL uppifra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0219" y="2698741"/>
            <a:ext cx="4057571" cy="40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568961" y="428023"/>
            <a:ext cx="637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NAF Duball DL + NAF </a:t>
            </a:r>
            <a:r>
              <a:rPr lang="sv-SE" sz="2800" b="1" dirty="0" err="1">
                <a:solidFill>
                  <a:srgbClr val="FF0000"/>
                </a:solidFill>
              </a:rPr>
              <a:t>Trunnball</a:t>
            </a:r>
            <a:r>
              <a:rPr lang="sv-SE" sz="2800" b="1" dirty="0">
                <a:solidFill>
                  <a:srgbClr val="FF0000"/>
                </a:solidFill>
              </a:rPr>
              <a:t> DL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T:\Bilder (NEW)\1.Product images\NAF-Trunnball DL\Trunnball med Z-trim uppifra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4315" y="2698741"/>
            <a:ext cx="3547478" cy="42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07854" y="961522"/>
            <a:ext cx="582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complete range of NAF flanged full port ball valves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2914" y="5705768"/>
            <a:ext cx="2592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NAF Duball DL, 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floating ball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9494" y="5692372"/>
            <a:ext cx="2253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NAF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Trunnball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 DL, 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trunnion mounted ball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1084" y="2835902"/>
            <a:ext cx="162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62" y="1296520"/>
            <a:ext cx="11288110" cy="15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4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2764" y="1736553"/>
            <a:ext cx="9512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endParaRPr lang="en-US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3140" y="507853"/>
            <a:ext cx="90621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</a:rPr>
              <a:t>Summary of features and benefits of </a:t>
            </a:r>
          </a:p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</a:rPr>
              <a:t>NAF Trunnball DL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2764" y="1710241"/>
            <a:ext cx="97569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State-of-the-art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loaded stem seal packing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requires no maintenance and ensures safe operation in automated on-off and control service 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Minimized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risk for non-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planned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plant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downtime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emissions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atmosphere</a:t>
            </a: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PTFE V-ring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stem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seal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the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valve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take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sv-S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250°C/482°F 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it’s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standard </a:t>
            </a:r>
            <a:r>
              <a:rPr lang="sv-S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configuration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Minimized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need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000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coverage</a:t>
            </a:r>
            <a:endParaRPr lang="sv-SE" sz="20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 actuator mounting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capabilities of the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Turnex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actuator which provides a high performance, vibration resistant, compact valve package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maintenance cost, better control performance</a:t>
            </a:r>
          </a:p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Sturdy,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blowout-proof stem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a high torque transmission with a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minimum mechanical backlash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 operation, better control performance</a:t>
            </a:r>
            <a:endParaRPr lang="en-US" sz="20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93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20167" y="1662425"/>
            <a:ext cx="101801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 Z-trim™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option that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minimizes cavitation and noise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has an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excellent control characteristic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working environment, lower maintenance cost for wear, better control performance</a:t>
            </a:r>
            <a:endParaRPr lang="en-US" sz="20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extensive size range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DN25/1”” up to DN900/32” together with NAF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Duball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DL </a:t>
            </a:r>
            <a:r>
              <a:rPr lang="sv-SE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 the majority of ball valve applications in a plant</a:t>
            </a: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Easy-to-service arrangement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due to the off-center joint face of the valve body, which allows for easy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replacement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ball and seals, without the need for removing the stem and actuator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Minimized time for maintenance and plant downtime </a:t>
            </a: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loaded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seats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 rigid welded overlay of Alloy 6 or alternatively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supported, reinforced PTFE seats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sz="2000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tightness even at low differential pressures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83140" y="507853"/>
            <a:ext cx="90621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</a:rPr>
              <a:t>Summary of features and benefits of </a:t>
            </a:r>
          </a:p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</a:rPr>
              <a:t>NAF Trunnball DL</a:t>
            </a:r>
          </a:p>
        </p:txBody>
      </p:sp>
    </p:spTree>
    <p:extLst>
      <p:ext uri="{BB962C8B-B14F-4D97-AF65-F5344CB8AC3E}">
        <p14:creationId xmlns:p14="http://schemas.microsoft.com/office/powerpoint/2010/main" val="2082763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500296"/>
            <a:ext cx="1171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. and our other rotary control valves . .</a:t>
            </a:r>
          </a:p>
        </p:txBody>
      </p:sp>
      <p:pic>
        <p:nvPicPr>
          <p:cNvPr id="17" name="Picture 1230" descr="Torex_white_left shadow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002" y="2819879"/>
            <a:ext cx="2952942" cy="3456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" name="Picture 1231" descr="Setball_airblock_white_left_small_shadow copy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607" y="3198942"/>
            <a:ext cx="2793636" cy="29864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851341" y="1110123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Torex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performance, triple offset butterfly valve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DN80/3”-DN700/28”, </a:t>
            </a:r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wafer&amp;lug</a:t>
            </a: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style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PN10-PN40/ANSI Class 150 and 300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15943" y="1429653"/>
            <a:ext cx="33067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Setball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performance, V-port, segmented ball valve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Wafer, Flanged, SF and MC-pulp versions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DN25/1”-DN500/20”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PN10-PN40/ANSI Class 150 and 300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1229" descr="Duball_airblock_white_left retoucherad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1636832" y="3198024"/>
            <a:ext cx="2979027" cy="31712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08799" y="1566808"/>
            <a:ext cx="23762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Duball DL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</a:t>
            </a: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</a:t>
            </a: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floating</a:t>
            </a: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ball </a:t>
            </a:r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valve</a:t>
            </a: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DN25/1”-DN400/16”</a:t>
            </a:r>
          </a:p>
          <a:p>
            <a:pPr marL="171450" indent="-17145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PN10-PN40/ANSI Class 150 and 300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56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3217767" y="624430"/>
            <a:ext cx="65159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SzTx/>
            </a:pPr>
            <a:r>
              <a:rPr lang="sv-SE" sz="2800" b="1" dirty="0">
                <a:solidFill>
                  <a:srgbClr val="FF0000"/>
                </a:solidFill>
              </a:rPr>
              <a:t>Appendix 1: Maximum </a:t>
            </a:r>
            <a:r>
              <a:rPr lang="sv-SE" sz="2800" b="1" dirty="0" err="1">
                <a:solidFill>
                  <a:srgbClr val="FF0000"/>
                </a:solidFill>
              </a:rPr>
              <a:t>allowed</a:t>
            </a:r>
            <a:r>
              <a:rPr lang="sv-SE" sz="28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sv-SE" sz="2800" b="1" dirty="0">
                <a:solidFill>
                  <a:srgbClr val="FF0000"/>
                </a:solidFill>
              </a:rPr>
              <a:t>differential pressure for Trunnball DL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556" y="2048068"/>
            <a:ext cx="3910254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7210" y="1995562"/>
            <a:ext cx="3910254" cy="335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3673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859614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89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102799" y="418071"/>
            <a:ext cx="92366" cy="323102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826" y="479563"/>
            <a:ext cx="9250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SzTx/>
              <a:defRPr/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NAF Trunnball DL?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537" y="2002480"/>
            <a:ext cx="726400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ball valve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or soft seated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bore, two piece body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Trunnion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mounted ball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both on-off and control applications</a:t>
            </a:r>
          </a:p>
        </p:txBody>
      </p:sp>
      <p:pic>
        <p:nvPicPr>
          <p:cNvPr id="6" name="Picture 2" descr="T:\Bilder (NEW)\1.Product images\NAF-Trunnball DL\Trunnball v2 delad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7905" y="1002783"/>
            <a:ext cx="3563888" cy="46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9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28600" y="475518"/>
            <a:ext cx="11772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Trunnball DL design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T:\Bilder (NEW)\1.Product images\NAF-Trunnball DL\Trunnball v2 sprangskis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400" y="846858"/>
            <a:ext cx="8877457" cy="58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175295" y="326447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sv-SE" sz="20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89257" y="5847333"/>
            <a:ext cx="512763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37557" y="1184338"/>
            <a:ext cx="3797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loaded stem seal packing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Minimized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risk for non-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planned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plant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downtime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emissions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atmosphere</a:t>
            </a:r>
            <a:endParaRPr lang="sv-SE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54703" y="1530828"/>
            <a:ext cx="936104" cy="1707679"/>
          </a:xfrm>
          <a:prstGeom prst="ellipse">
            <a:avLst/>
          </a:prstGeom>
          <a:noFill/>
          <a:ln w="19050" cmpd="sng">
            <a:solidFill>
              <a:srgbClr val="DA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09037" y="2588711"/>
            <a:ext cx="3654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v-S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250°C/482°F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it’s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standard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configuration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Reduced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need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due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coverage</a:t>
            </a:r>
            <a:endParaRPr lang="en-US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60368" y="1938190"/>
            <a:ext cx="936104" cy="1159426"/>
          </a:xfrm>
          <a:prstGeom prst="ellipse">
            <a:avLst/>
          </a:prstGeom>
          <a:noFill/>
          <a:ln w="19050" cmpd="sng">
            <a:solidFill>
              <a:srgbClr val="DA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88749" y="946274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Blowout-proof stem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a high torque transmission with a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minimum mechanical backlash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 operation, better control performance</a:t>
            </a: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41177" y="2453534"/>
            <a:ext cx="1080120" cy="648072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6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32" grpId="0" animBg="1"/>
      <p:bldP spid="3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28600" y="475518"/>
            <a:ext cx="11772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Trunnball DL design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T:\Bilder (NEW)\1.Product images\NAF-Trunnball DL\Trunnball v2 sprangskis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400" y="846858"/>
            <a:ext cx="8877457" cy="58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175295" y="326447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sv-SE" sz="20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89257" y="5847333"/>
            <a:ext cx="512763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6203" y="967200"/>
            <a:ext cx="5086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 actuator mounting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Turnex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actuator which provides a high performance, vibration resistant, compact valve package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maintenance cost, better control performance</a:t>
            </a:r>
          </a:p>
        </p:txBody>
      </p:sp>
      <p:sp>
        <p:nvSpPr>
          <p:cNvPr id="34" name="Oval 33"/>
          <p:cNvSpPr/>
          <p:nvPr/>
        </p:nvSpPr>
        <p:spPr>
          <a:xfrm>
            <a:off x="2425795" y="2394010"/>
            <a:ext cx="1789475" cy="570658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22567" y="2416232"/>
            <a:ext cx="3978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loaded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seats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 rigid welded overlay of Alloy 6 or alternatively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supported, reinforced PTFE seats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tighness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even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low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differential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pressures</a:t>
            </a:r>
            <a:endParaRPr lang="sv-SE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82922" y="4338649"/>
            <a:ext cx="1109451" cy="1322918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58024" y="3789040"/>
            <a:ext cx="1076388" cy="1356466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26203" y="5108669"/>
            <a:ext cx="40979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Trunnion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plates with large low friction bearings mounted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inside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valve body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Minimized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risk for external </a:t>
            </a:r>
            <a:r>
              <a:rPr lang="sv-SE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leakage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control performance</a:t>
            </a:r>
            <a:r>
              <a:rPr lang="sv-SE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51" name="Oval 50"/>
          <p:cNvSpPr/>
          <p:nvPr/>
        </p:nvSpPr>
        <p:spPr>
          <a:xfrm>
            <a:off x="5126504" y="2947908"/>
            <a:ext cx="1656418" cy="769124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153027" y="5732772"/>
            <a:ext cx="1728309" cy="792423"/>
          </a:xfrm>
          <a:prstGeom prst="ellipse">
            <a:avLst/>
          </a:prstGeom>
          <a:noFill/>
          <a:ln w="19050" cmpd="sng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  <p:bldP spid="41" grpId="0" animBg="1"/>
      <p:bldP spid="42" grpId="0" animBg="1"/>
      <p:bldP spid="50" grpId="0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T:\Bilder (NEW)\1.Product images\NAF-Trunnball DL\Trunnball v2 sprangskis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400" y="846858"/>
            <a:ext cx="8877457" cy="58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86348" y="382005"/>
            <a:ext cx="92366" cy="323102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28600" y="475518"/>
            <a:ext cx="11772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Trunnball DL design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35619" y="313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sv-S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214307" y="325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sv-S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8269" y="5838675"/>
            <a:ext cx="512763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046363" y="3420343"/>
            <a:ext cx="1242138" cy="720079"/>
          </a:xfrm>
          <a:prstGeom prst="line">
            <a:avLst/>
          </a:prstGeom>
          <a:ln w="12700">
            <a:solidFill>
              <a:srgbClr val="DA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28600" y="5017414"/>
            <a:ext cx="4869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 Z-trim™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option that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minimizes cavitation and noise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has an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excellent control characteristic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working environment, lower maintenance cost for wear, better control performance</a:t>
            </a: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8501" y="2180243"/>
            <a:ext cx="1800200" cy="1765069"/>
          </a:xfrm>
          <a:prstGeom prst="rect">
            <a:avLst/>
          </a:prstGeom>
          <a:noFill/>
          <a:ln w="9525">
            <a:solidFill>
              <a:srgbClr val="E523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4982519" y="3741346"/>
            <a:ext cx="2052228" cy="1930623"/>
          </a:xfrm>
          <a:prstGeom prst="rect">
            <a:avLst/>
          </a:prstGeom>
          <a:noFill/>
          <a:ln w="19050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T:\Bilder (NEW)\1.Product images\NAF-Trunnball DL\Trunnball v2 sprangskis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400" y="846858"/>
            <a:ext cx="8877457" cy="58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02799" y="418071"/>
            <a:ext cx="92366" cy="323102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28600" y="475518"/>
            <a:ext cx="11772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Duball DL design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52070" y="31716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sv-S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081080" y="32836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sv-S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5042" y="5866551"/>
            <a:ext cx="512763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373180" y="1137389"/>
            <a:ext cx="307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ctr"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  <a:defRPr>
                <a:latin typeface="Verdana" pitchFamily="34" charset="0"/>
              </a:defRPr>
            </a:lvl1pPr>
            <a:lvl2pPr marL="742950" indent="-285750">
              <a:defRPr sz="1600">
                <a:latin typeface="Verdana" pitchFamily="34" charset="0"/>
              </a:defRPr>
            </a:lvl2pPr>
            <a:lvl3pPr marL="1143000" indent="-228600">
              <a:defRPr sz="1600">
                <a:latin typeface="Verdana" pitchFamily="34" charset="0"/>
              </a:defRPr>
            </a:lvl3pPr>
            <a:lvl4pPr marL="1600200" indent="-228600">
              <a:defRPr sz="1600">
                <a:latin typeface="Verdana" pitchFamily="34" charset="0"/>
              </a:defRPr>
            </a:lvl4pPr>
            <a:lvl5pPr marL="2057400" indent="-22860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9pPr>
          </a:lstStyle>
          <a:p>
            <a:r>
              <a:rPr lang="en-GB" dirty="0"/>
              <a:t>Blow out proof stem</a:t>
            </a:r>
            <a:endParaRPr lang="sv-SE" dirty="0"/>
          </a:p>
        </p:txBody>
      </p: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2128345" y="5325680"/>
            <a:ext cx="3057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ctr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Verdana" pitchFamily="34" charset="0"/>
              </a:defRPr>
            </a:lvl1pPr>
          </a:lstStyle>
          <a:p>
            <a:r>
              <a:rPr lang="en-GB" dirty="0"/>
              <a:t>Metal- or soft seated</a:t>
            </a:r>
            <a:endParaRPr lang="sv-SE" dirty="0"/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1864400" y="5866551"/>
            <a:ext cx="33211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ctr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Verdana" pitchFamily="34" charset="0"/>
              </a:defRPr>
            </a:lvl1pPr>
          </a:lstStyle>
          <a:p>
            <a:r>
              <a:rPr lang="en-GB" dirty="0" err="1"/>
              <a:t>Trunnion</a:t>
            </a:r>
            <a:r>
              <a:rPr lang="en-GB" dirty="0"/>
              <a:t> mounted Ball, </a:t>
            </a:r>
          </a:p>
          <a:p>
            <a:pPr marL="0" indent="0">
              <a:buNone/>
            </a:pPr>
            <a:r>
              <a:rPr lang="en-GB" dirty="0"/>
              <a:t>Standard or Z-trim</a:t>
            </a:r>
            <a:endParaRPr lang="sv-SE" dirty="0"/>
          </a:p>
        </p:txBody>
      </p:sp>
      <p:sp>
        <p:nvSpPr>
          <p:cNvPr id="20" name="Text Box 54"/>
          <p:cNvSpPr txBox="1">
            <a:spLocks noChangeArrowheads="1"/>
          </p:cNvSpPr>
          <p:nvPr/>
        </p:nvSpPr>
        <p:spPr bwMode="auto">
          <a:xfrm>
            <a:off x="8155274" y="1977742"/>
            <a:ext cx="253647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algn="ctr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GB" sz="1800" dirty="0"/>
              <a:t>Spring loaded Stem Packing</a:t>
            </a:r>
          </a:p>
          <a:p>
            <a:pPr algn="ctr" eaLnBrk="1" hangingPunct="1">
              <a:spcBef>
                <a:spcPct val="0"/>
              </a:spcBef>
              <a:buClr>
                <a:srgbClr val="FF0000"/>
              </a:buClr>
              <a:buSzTx/>
            </a:pPr>
            <a:r>
              <a:rPr lang="en-GB" sz="1800" dirty="0"/>
              <a:t> (V-rings)</a:t>
            </a:r>
            <a:endParaRPr lang="sv-SE" sz="1400" dirty="0"/>
          </a:p>
        </p:txBody>
      </p:sp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608013" y="4670628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ctr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Verdana" pitchFamily="34" charset="0"/>
              </a:defRPr>
            </a:lvl1pPr>
          </a:lstStyle>
          <a:p>
            <a:r>
              <a:rPr lang="en-GB" dirty="0"/>
              <a:t>Two-piece Off-centre</a:t>
            </a:r>
            <a:endParaRPr lang="sv-SE" dirty="0"/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2436813" y="1725557"/>
            <a:ext cx="25954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ctr"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  <a:defRPr>
                <a:latin typeface="Verdana" pitchFamily="34" charset="0"/>
              </a:defRPr>
            </a:lvl1pPr>
            <a:lvl2pPr marL="742950" indent="-285750">
              <a:defRPr sz="1600">
                <a:latin typeface="Verdana" pitchFamily="34" charset="0"/>
              </a:defRPr>
            </a:lvl2pPr>
            <a:lvl3pPr marL="1143000" indent="-228600">
              <a:defRPr sz="1600">
                <a:latin typeface="Verdana" pitchFamily="34" charset="0"/>
              </a:defRPr>
            </a:lvl3pPr>
            <a:lvl4pPr marL="1600200" indent="-228600">
              <a:defRPr sz="1600">
                <a:latin typeface="Verdana" pitchFamily="34" charset="0"/>
              </a:defRPr>
            </a:lvl4pPr>
            <a:lvl5pPr marL="2057400" indent="-22860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600">
                <a:latin typeface="Verdana" pitchFamily="34" charset="0"/>
              </a:defRPr>
            </a:lvl9pPr>
          </a:lstStyle>
          <a:p>
            <a:r>
              <a:rPr lang="en-GB" dirty="0"/>
              <a:t>Direct mounting</a:t>
            </a:r>
          </a:p>
          <a:p>
            <a:pPr marL="0" indent="0">
              <a:buNone/>
            </a:pPr>
            <a:r>
              <a:rPr lang="en-GB" dirty="0"/>
              <a:t>of </a:t>
            </a:r>
            <a:r>
              <a:rPr lang="en-GB" dirty="0" err="1"/>
              <a:t>Turnex</a:t>
            </a:r>
            <a:endParaRPr lang="sv-SE" dirty="0"/>
          </a:p>
        </p:txBody>
      </p:sp>
      <p:sp>
        <p:nvSpPr>
          <p:cNvPr id="23" name="Rectangle 22"/>
          <p:cNvSpPr/>
          <p:nvPr/>
        </p:nvSpPr>
        <p:spPr>
          <a:xfrm>
            <a:off x="6540501" y="5866332"/>
            <a:ext cx="18835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" pitchFamily="34" charset="0"/>
              </a:rPr>
              <a:t>Low friction bearings</a:t>
            </a:r>
            <a:endParaRPr lang="sv-SE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4822784" y="1152944"/>
            <a:ext cx="5760640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94700" y="5611812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4000">
              <a:solidFill>
                <a:srgbClr val="E5233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86175" y="1503362"/>
            <a:ext cx="5791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60000"/>
              <a:tabLst>
                <a:tab pos="2095500" algn="l"/>
              </a:tabLst>
              <a:defRPr/>
            </a:pPr>
            <a:endParaRPr lang="sv-SE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Condensed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Tx/>
              <a:buChar char="•"/>
              <a:tabLst>
                <a:tab pos="2095500" algn="l"/>
              </a:tabLst>
              <a:defRPr/>
            </a:pPr>
            <a:endParaRPr lang="sv-SE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43413" y="3171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/>
            </a:pPr>
            <a:endParaRPr lang="sv-SE" sz="20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814691" y="435930"/>
            <a:ext cx="5917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sv-S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loaded</a:t>
            </a: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</a:t>
            </a: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T:\Bilder (NEW)\1.Product images\NAF-Trunnball DL\Trunnball v2 del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5309" y="1201163"/>
            <a:ext cx="3563888" cy="461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882122" y="5894388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defRPr/>
            </a:pPr>
            <a:endParaRPr lang="sv-SE" sz="40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173597" y="1785938"/>
            <a:ext cx="5791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tabLst>
                <a:tab pos="2095500" algn="l"/>
              </a:tabLst>
              <a:defRPr/>
            </a:pPr>
            <a:endParaRPr lang="sv-SE" sz="24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Condensed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•"/>
              <a:tabLst>
                <a:tab pos="2095500" algn="l"/>
              </a:tabLst>
              <a:defRPr/>
            </a:pPr>
            <a:endParaRPr lang="sv-SE" sz="24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Condensed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930835" y="345440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sv-SE" sz="20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Condensed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760" y="1801813"/>
            <a:ext cx="3219450" cy="2390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829235" y="2676526"/>
            <a:ext cx="1582737" cy="151288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Straight Connector 25"/>
          <p:cNvCxnSpPr>
            <a:stCxn id="25" idx="3"/>
            <a:endCxn id="24" idx="1"/>
          </p:cNvCxnSpPr>
          <p:nvPr/>
        </p:nvCxnSpPr>
        <p:spPr>
          <a:xfrm flipV="1">
            <a:off x="4411972" y="2997201"/>
            <a:ext cx="1728788" cy="436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969285" y="4332353"/>
            <a:ext cx="42310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R-PTFE V-rings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</a:p>
          <a:p>
            <a:pPr marL="742950" lvl="1" indent="-285750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multistage seal, 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SzTx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minimum risk for leakage</a:t>
            </a:r>
          </a:p>
          <a:p>
            <a:pPr marL="742950" lvl="1" indent="-285750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250°C/482°F as standard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882122" y="3259139"/>
            <a:ext cx="554955" cy="11525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260615" y="4843067"/>
            <a:ext cx="1880145" cy="10576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5663591" y="959150"/>
            <a:ext cx="3895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Wave spring, preload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no need for manual re-tightening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996917" y="1503362"/>
            <a:ext cx="977280" cy="9634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133739" y="5563146"/>
            <a:ext cx="47602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thrust, anti-friction washer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can take high pressure and high cycle applications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3313352" y="522180"/>
            <a:ext cx="6057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NAF Trunnball DL, standard seats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T:\Bilder (NEW)\1.Product images\NAF-Trunnball DL\Trunnball v2 delad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2477" y="1517884"/>
            <a:ext cx="4056869" cy="46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845431" y="4771168"/>
            <a:ext cx="792088" cy="867291"/>
          </a:xfrm>
          <a:prstGeom prst="ellipse">
            <a:avLst/>
          </a:prstGeom>
          <a:noFill/>
          <a:ln w="19050">
            <a:solidFill>
              <a:srgbClr val="E52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3313352" y="522180"/>
            <a:ext cx="6057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NAF Trunnball DL, standard seats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9938" y="2970424"/>
            <a:ext cx="2456502" cy="238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6091" y="2938241"/>
            <a:ext cx="2378463" cy="241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5094" y="212858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Lip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(part of the support ring) &gt;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Eliminates the risk of spring being drawn into flow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72887" y="1786130"/>
            <a:ext cx="3163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support ring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Prevents the soft seat from plastic deformation under load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28050" y="2693581"/>
            <a:ext cx="972777" cy="10373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9938" y="572698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seats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 rigid welded overlay of Alloy 6 (min 2 mm) 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666066" y="4165377"/>
            <a:ext cx="678444" cy="152386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33486" y="3730902"/>
            <a:ext cx="516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Ball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6895" y="3731116"/>
            <a:ext cx="516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Ball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8030" y="3927118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0954" y="3916390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92318" y="4424915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3335" y="4479396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681" y="2047094"/>
            <a:ext cx="330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Lip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(part of the seat) &gt;</a:t>
            </a:r>
            <a:r>
              <a:rPr lang="sv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Eliminates the risk of spring being drawn into flow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2413658" y="2970424"/>
            <a:ext cx="922298" cy="76069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347616" y="1054737"/>
            <a:ext cx="5444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Both seat designs are very rugged and rigid &gt; 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Minimized risk for non-planned plant downtime due to seat damage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73567" y="5319905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Metal seat standard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8668" y="535765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 seat standard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12518" y="4558329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Seal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2862" y="4601645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Seal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8280078" y="4424917"/>
            <a:ext cx="192706" cy="2034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303996" y="4471905"/>
            <a:ext cx="192706" cy="2034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43318" y="3351007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170551" y="3600356"/>
            <a:ext cx="32807" cy="4481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63836" y="3409489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3191069" y="3658838"/>
            <a:ext cx="32807" cy="4481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211614" y="3163211"/>
            <a:ext cx="1064544" cy="5676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08133" y="3270989"/>
            <a:ext cx="1280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ring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8028050" y="3507964"/>
            <a:ext cx="199532" cy="3164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7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5" grpId="0"/>
      <p:bldP spid="26" grpId="0"/>
      <p:bldP spid="27" grpId="0"/>
      <p:bldP spid="29" grpId="0"/>
      <p:bldP spid="30" grpId="0"/>
      <p:bldP spid="34" grpId="0"/>
      <p:bldP spid="36" grpId="0"/>
      <p:bldP spid="39" grpId="0"/>
      <p:bldP spid="39" grpId="1"/>
    </p:bldLst>
  </p:timing>
</p:sld>
</file>

<file path=ppt/theme/theme1.xml><?xml version="1.0" encoding="utf-8"?>
<a:theme xmlns:a="http://schemas.openxmlformats.org/drawingml/2006/main" name="Flowmaster_2015">
  <a:themeElements>
    <a:clrScheme name="Flowserve_2015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24887E"/>
      </a:accent1>
      <a:accent2>
        <a:srgbClr val="908474"/>
      </a:accent2>
      <a:accent3>
        <a:srgbClr val="0962B3"/>
      </a:accent3>
      <a:accent4>
        <a:srgbClr val="FFCD3F"/>
      </a:accent4>
      <a:accent5>
        <a:srgbClr val="927800"/>
      </a:accent5>
      <a:accent6>
        <a:srgbClr val="402B70"/>
      </a:accent6>
      <a:hlink>
        <a:srgbClr val="0960B3"/>
      </a:hlink>
      <a:folHlink>
        <a:srgbClr val="2488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wmaster_2015">
  <a:themeElements>
    <a:clrScheme name="Flowserve_2015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24887E"/>
      </a:accent1>
      <a:accent2>
        <a:srgbClr val="908474"/>
      </a:accent2>
      <a:accent3>
        <a:srgbClr val="0962B3"/>
      </a:accent3>
      <a:accent4>
        <a:srgbClr val="FFCD3F"/>
      </a:accent4>
      <a:accent5>
        <a:srgbClr val="927800"/>
      </a:accent5>
      <a:accent6>
        <a:srgbClr val="402B70"/>
      </a:accent6>
      <a:hlink>
        <a:srgbClr val="0960B3"/>
      </a:hlink>
      <a:folHlink>
        <a:srgbClr val="2488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SBusinessFunctionTaxHTField0 xmlns="affb6efc-5540-4ccc-a915-14979fbe0ee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D5CA8FCD11B4FB0F0D2C4FF083CDA" ma:contentTypeVersion="1" ma:contentTypeDescription="Create a new document." ma:contentTypeScope="" ma:versionID="f4e26f7cd143cce0fa6f1e74b91692c2">
  <xsd:schema xmlns:xsd="http://www.w3.org/2001/XMLSchema" xmlns:xs="http://www.w3.org/2001/XMLSchema" xmlns:p="http://schemas.microsoft.com/office/2006/metadata/properties" xmlns:ns2="affb6efc-5540-4ccc-a915-14979fbe0eeb" targetNamespace="http://schemas.microsoft.com/office/2006/metadata/properties" ma:root="true" ma:fieldsID="8cc242b22965151d568113901fee9f88" ns2:_="">
    <xsd:import namespace="affb6efc-5540-4ccc-a915-14979fbe0eeb"/>
    <xsd:element name="properties">
      <xsd:complexType>
        <xsd:sequence>
          <xsd:element name="documentManagement">
            <xsd:complexType>
              <xsd:all>
                <xsd:element ref="ns2:FSBusinessFunction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b6efc-5540-4ccc-a915-14979fbe0eeb" elementFormDefault="qualified">
    <xsd:import namespace="http://schemas.microsoft.com/office/2006/documentManagement/types"/>
    <xsd:import namespace="http://schemas.microsoft.com/office/infopath/2007/PartnerControls"/>
    <xsd:element name="FSBusinessFunctionTaxHTField0" ma:index="8" nillable="true" ma:displayName="FSBusinessFunction_0" ma:hidden="true" ma:internalName="FSBusinessFunctionTaxHTField0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B05C78-F2BB-42D2-AC1F-8D085632BB71}">
  <ds:schemaRefs>
    <ds:schemaRef ds:uri="http://schemas.microsoft.com/office/infopath/2007/PartnerControls"/>
    <ds:schemaRef ds:uri="affb6efc-5540-4ccc-a915-14979fbe0eeb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48FB53-A16F-48C3-85F6-A74F57559A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fb6efc-5540-4ccc-a915-14979fbe0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2D1F89-4302-4EF7-B936-BF4038A96E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6916</TotalTime>
  <Words>863</Words>
  <Application>Microsoft Office PowerPoint</Application>
  <PresentationFormat>Custom</PresentationFormat>
  <Paragraphs>131</Paragraphs>
  <Slides>17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Helvetica</vt:lpstr>
      <vt:lpstr>Helvetica Condensed</vt:lpstr>
      <vt:lpstr>Lucida Grande</vt:lpstr>
      <vt:lpstr>Verdana</vt:lpstr>
      <vt:lpstr>Wingdings</vt:lpstr>
      <vt:lpstr>Flowmaster_2015</vt:lpstr>
      <vt:lpstr>1_Flowmaster_2015</vt:lpstr>
      <vt:lpstr>FLOWSERVE NAF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studiopribble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PLundqvist@flowserve.com</dc:creator>
  <cp:lastModifiedBy>Lundqvist, Per</cp:lastModifiedBy>
  <cp:revision>455</cp:revision>
  <cp:lastPrinted>2016-02-26T13:47:56Z</cp:lastPrinted>
  <dcterms:created xsi:type="dcterms:W3CDTF">2015-08-28T15:43:30Z</dcterms:created>
  <dcterms:modified xsi:type="dcterms:W3CDTF">2017-11-06T16:25:46Z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0x010100D84D5CA8FCD11B4FB0F0D2C4FF083CDA</vt:lpwstr>
  </property>
</Properties>
</file>